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89"/>
    <p:restoredTop sz="96976"/>
  </p:normalViewPr>
  <p:slideViewPr>
    <p:cSldViewPr snapToGrid="0" snapToObjects="1">
      <p:cViewPr varScale="1">
        <p:scale>
          <a:sx n="57" d="100"/>
          <a:sy n="57" d="100"/>
        </p:scale>
        <p:origin x="168" y="2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0FEB-6A92-8F41-8AF2-1F2A58214A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EE9C9-2BFB-1643-9C7F-01739ECE0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79F05A-E8FA-BB4B-9E5A-42DC19BD3204}"/>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9CF264FE-A9A5-7543-8782-F646E8FDD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194D8-A23E-CA40-8219-8D14FBC73E86}"/>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214255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4690-2C4B-B947-B759-91448C5C4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50BAA-C3EB-8547-9809-8CEAF7C50E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2EF6E-90F4-E543-9CEA-05F027D53F08}"/>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1DF9859F-9C1B-3745-A426-917A637C3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22587-A9B0-8446-A081-E0DA3CE8CFC8}"/>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343901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9538E9-422B-F648-8D29-E71369B62B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CE09AE-C0CC-B645-8846-85DD953A58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530BE-7DBC-8548-A7C6-081FBE31E8EE}"/>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1EDE0DB0-6D21-4F48-B7AC-187AAB38E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176F1-7ECA-FA47-A7C0-E87EF42B1693}"/>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68985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4986-641C-9646-9BF2-086A57C9F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1BFE8-29F4-1F46-B1A3-21104935FD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8D116-E0D6-E04A-BBA5-E4829CCD6C2E}"/>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EF9016C9-75AB-1148-A892-0E4C9F112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722B-302C-954E-9455-8A6360255B08}"/>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119481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C963-077E-8040-8756-0E0C6C7DC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0E358-7D2B-004E-A2C4-517A5C59F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6D5E3B-A4AA-1244-BA06-384C38DA67A3}"/>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21DE37D3-DDCB-AB47-9C4C-61AF6AA6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E5E72-18EF-EE48-BC35-FC27B669B822}"/>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111507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DA35F-C47A-0E4E-A659-05EA298AC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D916D-CE0A-544F-9382-1A0ED7A91A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9C4B10-5C8E-A24B-BD54-5C4E13F9CC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6D151C-4FAA-C745-A387-4218D4BA4EE8}"/>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6" name="Footer Placeholder 5">
            <a:extLst>
              <a:ext uri="{FF2B5EF4-FFF2-40B4-BE49-F238E27FC236}">
                <a16:creationId xmlns:a16="http://schemas.microsoft.com/office/drawing/2014/main" id="{FCA5C703-106F-B54E-BB78-2BD7510FF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71643-8DCB-F940-BDD1-12B9F51FBDD4}"/>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382415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D2E9-649E-A249-AB65-65417B68B7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F7304B-E7A6-F543-A5F7-E24CCE44C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92E47A-D657-9846-9B8D-577C3E4127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2368F-E01B-A942-B321-A6E8B805D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72D406-78D1-1542-A5CA-6F9660EE47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E0A75B-1EB2-8640-809F-3B3B1A382510}"/>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8" name="Footer Placeholder 7">
            <a:extLst>
              <a:ext uri="{FF2B5EF4-FFF2-40B4-BE49-F238E27FC236}">
                <a16:creationId xmlns:a16="http://schemas.microsoft.com/office/drawing/2014/main" id="{53878263-C6AE-1A43-A76D-62C265FEB0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2D5136-62D4-6F41-BAEE-293AA96B730F}"/>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105331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3C6-C74A-744A-9E8F-EE744712C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F97C8B-566E-B746-8A3C-D8C463FC46BB}"/>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4" name="Footer Placeholder 3">
            <a:extLst>
              <a:ext uri="{FF2B5EF4-FFF2-40B4-BE49-F238E27FC236}">
                <a16:creationId xmlns:a16="http://schemas.microsoft.com/office/drawing/2014/main" id="{D5501C55-9C40-8940-8F3F-DCAF6E458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97EA7-4B99-2042-9AF7-F0B8AF40A18F}"/>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314688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53F4E-6652-7444-8DD1-E0938A462DB2}"/>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3" name="Footer Placeholder 2">
            <a:extLst>
              <a:ext uri="{FF2B5EF4-FFF2-40B4-BE49-F238E27FC236}">
                <a16:creationId xmlns:a16="http://schemas.microsoft.com/office/drawing/2014/main" id="{DA010784-C223-7C4E-8AC5-6D19D82D8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284DD2-47EA-6D4D-B864-45438A9A202D}"/>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79334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FC256-F089-1D41-87BE-008C80CBF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C848C-27BC-A346-80B2-ED22FEA0E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706731-B8BE-F444-B6F1-B743D6882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0E9824-7AED-1449-B319-3FA657E48000}"/>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6" name="Footer Placeholder 5">
            <a:extLst>
              <a:ext uri="{FF2B5EF4-FFF2-40B4-BE49-F238E27FC236}">
                <a16:creationId xmlns:a16="http://schemas.microsoft.com/office/drawing/2014/main" id="{30564DFB-C941-B84C-8661-8F78CD496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C0C57-0E05-E04D-9C86-0E645444E94D}"/>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206694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822E-0E18-FB4E-A4DB-30B5F5C67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2C850-D756-744F-9AF8-F4181FC6E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52A5E-E0C8-5145-9163-806AF2E85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F13CD0-0F11-A04B-9F74-F91BE74FCABE}"/>
              </a:ext>
            </a:extLst>
          </p:cNvPr>
          <p:cNvSpPr>
            <a:spLocks noGrp="1"/>
          </p:cNvSpPr>
          <p:nvPr>
            <p:ph type="dt" sz="half" idx="10"/>
          </p:nvPr>
        </p:nvSpPr>
        <p:spPr/>
        <p:txBody>
          <a:bodyPr/>
          <a:lstStyle/>
          <a:p>
            <a:fld id="{D00509B0-FC1D-FE44-B715-4E0CBA0F09E8}" type="datetimeFigureOut">
              <a:rPr lang="en-US" smtClean="0"/>
              <a:t>1/30/21</a:t>
            </a:fld>
            <a:endParaRPr lang="en-US"/>
          </a:p>
        </p:txBody>
      </p:sp>
      <p:sp>
        <p:nvSpPr>
          <p:cNvPr id="6" name="Footer Placeholder 5">
            <a:extLst>
              <a:ext uri="{FF2B5EF4-FFF2-40B4-BE49-F238E27FC236}">
                <a16:creationId xmlns:a16="http://schemas.microsoft.com/office/drawing/2014/main" id="{E2A5F687-7167-9241-ACFA-0209870B2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28AE4-E09B-0643-8B6F-5BF112114833}"/>
              </a:ext>
            </a:extLst>
          </p:cNvPr>
          <p:cNvSpPr>
            <a:spLocks noGrp="1"/>
          </p:cNvSpPr>
          <p:nvPr>
            <p:ph type="sldNum" sz="quarter" idx="12"/>
          </p:nvPr>
        </p:nvSpPr>
        <p:spPr/>
        <p:txBody>
          <a:bodyPr/>
          <a:lstStyle/>
          <a:p>
            <a:fld id="{8F634546-F3D3-074F-AE13-6F697529360A}" type="slidenum">
              <a:rPr lang="en-US" smtClean="0"/>
              <a:t>‹#›</a:t>
            </a:fld>
            <a:endParaRPr lang="en-US"/>
          </a:p>
        </p:txBody>
      </p:sp>
    </p:spTree>
    <p:extLst>
      <p:ext uri="{BB962C8B-B14F-4D97-AF65-F5344CB8AC3E}">
        <p14:creationId xmlns:p14="http://schemas.microsoft.com/office/powerpoint/2010/main" val="274744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C4C13-26D1-0642-B1E0-11C7DD34B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2AA2BD-4B6B-DA4C-BD5E-37499B6C0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3121C-EEA4-544F-BBB5-034A0E27E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509B0-FC1D-FE44-B715-4E0CBA0F09E8}" type="datetimeFigureOut">
              <a:rPr lang="en-US" smtClean="0"/>
              <a:t>1/30/21</a:t>
            </a:fld>
            <a:endParaRPr lang="en-US"/>
          </a:p>
        </p:txBody>
      </p:sp>
      <p:sp>
        <p:nvSpPr>
          <p:cNvPr id="5" name="Footer Placeholder 4">
            <a:extLst>
              <a:ext uri="{FF2B5EF4-FFF2-40B4-BE49-F238E27FC236}">
                <a16:creationId xmlns:a16="http://schemas.microsoft.com/office/drawing/2014/main" id="{5ED439C2-6919-A340-A6D9-9F45CDBB0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B322EF-72AE-1242-806A-7D42065A5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4546-F3D3-074F-AE13-6F697529360A}" type="slidenum">
              <a:rPr lang="en-US" smtClean="0"/>
              <a:t>‹#›</a:t>
            </a:fld>
            <a:endParaRPr lang="en-US"/>
          </a:p>
        </p:txBody>
      </p:sp>
    </p:spTree>
    <p:extLst>
      <p:ext uri="{BB962C8B-B14F-4D97-AF65-F5344CB8AC3E}">
        <p14:creationId xmlns:p14="http://schemas.microsoft.com/office/powerpoint/2010/main" val="2325233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B979B-7481-0E40-83D3-401B8D13A53F}"/>
              </a:ext>
            </a:extLst>
          </p:cNvPr>
          <p:cNvPicPr>
            <a:picLocks noChangeAspect="1"/>
          </p:cNvPicPr>
          <p:nvPr/>
        </p:nvPicPr>
        <p:blipFill rotWithShape="1">
          <a:blip r:embed="rId2"/>
          <a:srcRect l="4728" r="10781"/>
          <a:stretch/>
        </p:blipFill>
        <p:spPr>
          <a:xfrm flipH="1">
            <a:off x="0" y="625438"/>
            <a:ext cx="6668409" cy="3995989"/>
          </a:xfrm>
          <a:prstGeom prst="rect">
            <a:avLst/>
          </a:prstGeom>
        </p:spPr>
      </p:pic>
      <p:pic>
        <p:nvPicPr>
          <p:cNvPr id="7" name="Picture 6">
            <a:extLst>
              <a:ext uri="{FF2B5EF4-FFF2-40B4-BE49-F238E27FC236}">
                <a16:creationId xmlns:a16="http://schemas.microsoft.com/office/drawing/2014/main" id="{EB95C9A2-9F0A-2A42-982A-5D331BF4E4F6}"/>
              </a:ext>
            </a:extLst>
          </p:cNvPr>
          <p:cNvPicPr>
            <a:picLocks noChangeAspect="1"/>
          </p:cNvPicPr>
          <p:nvPr/>
        </p:nvPicPr>
        <p:blipFill>
          <a:blip r:embed="rId3"/>
          <a:stretch>
            <a:fillRect/>
          </a:stretch>
        </p:blipFill>
        <p:spPr>
          <a:xfrm flipH="1">
            <a:off x="6229946" y="606015"/>
            <a:ext cx="5962054" cy="4034834"/>
          </a:xfrm>
          <a:prstGeom prst="rect">
            <a:avLst/>
          </a:prstGeom>
        </p:spPr>
      </p:pic>
      <p:sp>
        <p:nvSpPr>
          <p:cNvPr id="8" name="Notched Right Arrow 7">
            <a:extLst>
              <a:ext uri="{FF2B5EF4-FFF2-40B4-BE49-F238E27FC236}">
                <a16:creationId xmlns:a16="http://schemas.microsoft.com/office/drawing/2014/main" id="{C1C798CF-E745-1E4A-BD4E-02AACCF06C90}"/>
              </a:ext>
            </a:extLst>
          </p:cNvPr>
          <p:cNvSpPr/>
          <p:nvPr/>
        </p:nvSpPr>
        <p:spPr>
          <a:xfrm>
            <a:off x="3842950" y="961616"/>
            <a:ext cx="4111087" cy="3076762"/>
          </a:xfrm>
          <a:prstGeom prst="notchedRightArrow">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A20EA3-20E2-7E44-BED6-B91644552951}"/>
              </a:ext>
            </a:extLst>
          </p:cNvPr>
          <p:cNvSpPr txBox="1"/>
          <p:nvPr/>
        </p:nvSpPr>
        <p:spPr>
          <a:xfrm>
            <a:off x="4256255" y="1716906"/>
            <a:ext cx="3330794" cy="1384995"/>
          </a:xfrm>
          <a:prstGeom prst="rect">
            <a:avLst/>
          </a:prstGeom>
          <a:noFill/>
        </p:spPr>
        <p:txBody>
          <a:bodyPr wrap="square" rtlCol="0">
            <a:spAutoFit/>
          </a:bodyPr>
          <a:lstStyle/>
          <a:p>
            <a:pPr algn="ctr"/>
            <a:r>
              <a:rPr lang="en-US" sz="6000" b="1" dirty="0">
                <a:solidFill>
                  <a:schemeClr val="bg1"/>
                </a:solidFill>
              </a:rPr>
              <a:t>BRAVE</a:t>
            </a:r>
          </a:p>
          <a:p>
            <a:pPr algn="ctr"/>
            <a:r>
              <a:rPr lang="en-US" sz="2400" b="1" dirty="0">
                <a:solidFill>
                  <a:schemeClr val="bg1"/>
                </a:solidFill>
              </a:rPr>
              <a:t> COMMUNICATION</a:t>
            </a:r>
          </a:p>
        </p:txBody>
      </p:sp>
      <p:sp>
        <p:nvSpPr>
          <p:cNvPr id="10" name="TextBox 9">
            <a:extLst>
              <a:ext uri="{FF2B5EF4-FFF2-40B4-BE49-F238E27FC236}">
                <a16:creationId xmlns:a16="http://schemas.microsoft.com/office/drawing/2014/main" id="{054A6A26-4A09-E14B-8727-2994E2D77F3B}"/>
              </a:ext>
            </a:extLst>
          </p:cNvPr>
          <p:cNvSpPr txBox="1"/>
          <p:nvPr/>
        </p:nvSpPr>
        <p:spPr>
          <a:xfrm>
            <a:off x="394448" y="4957605"/>
            <a:ext cx="11277600" cy="1569660"/>
          </a:xfrm>
          <a:prstGeom prst="rect">
            <a:avLst/>
          </a:prstGeom>
          <a:noFill/>
        </p:spPr>
        <p:txBody>
          <a:bodyPr wrap="square" rtlCol="0">
            <a:spAutoFit/>
          </a:bodyPr>
          <a:lstStyle/>
          <a:p>
            <a:pPr algn="ctr"/>
            <a:r>
              <a:rPr lang="en-GB" sz="4800" b="1" i="1" dirty="0"/>
              <a:t>When it happens, and it will happen, doing CONFLICT WITH HONOR</a:t>
            </a:r>
            <a:endParaRPr lang="en-GB" sz="4800" dirty="0"/>
          </a:p>
        </p:txBody>
      </p:sp>
    </p:spTree>
    <p:extLst>
      <p:ext uri="{BB962C8B-B14F-4D97-AF65-F5344CB8AC3E}">
        <p14:creationId xmlns:p14="http://schemas.microsoft.com/office/powerpoint/2010/main" val="311892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rmAutofit fontScale="90000"/>
          </a:bodyPr>
          <a:lstStyle/>
          <a:p>
            <a:r>
              <a:rPr lang="en-US" sz="6600" b="1" dirty="0">
                <a:latin typeface="Cooper Black" panose="0208090404030B020404" pitchFamily="18" charset="77"/>
              </a:rPr>
              <a:t>Feelings: </a:t>
            </a:r>
            <a:br>
              <a:rPr lang="en-US" sz="5400" b="1" dirty="0">
                <a:latin typeface="Cooper Black" panose="0208090404030B020404" pitchFamily="18" charset="77"/>
              </a:rPr>
            </a:br>
            <a:r>
              <a:rPr lang="en-US" sz="2800" b="1" dirty="0">
                <a:latin typeface="Cooper Black" panose="0208090404030B020404" pitchFamily="18" charset="77"/>
              </a:rPr>
              <a:t>the dirty little secret of communication</a:t>
            </a:r>
            <a:endParaRPr lang="en-US" sz="5400"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380860"/>
            <a:ext cx="11170024" cy="5509200"/>
          </a:xfrm>
          <a:prstGeom prst="rect">
            <a:avLst/>
          </a:prstGeom>
          <a:noFill/>
        </p:spPr>
        <p:txBody>
          <a:bodyPr wrap="square" rtlCol="0">
            <a:spAutoFit/>
          </a:bodyPr>
          <a:lstStyle/>
          <a:p>
            <a:pPr marL="514350" lvl="0" indent="-514350">
              <a:lnSpc>
                <a:spcPct val="150000"/>
              </a:lnSpc>
              <a:buFont typeface="+mj-lt"/>
              <a:buAutoNum type="arabicPeriod"/>
            </a:pPr>
            <a:r>
              <a:rPr lang="en-GB" sz="3200" dirty="0"/>
              <a:t>Abdicated our “response-ability” = empowered our feelings</a:t>
            </a:r>
          </a:p>
          <a:p>
            <a:pPr marL="514350" lvl="0" indent="-514350">
              <a:lnSpc>
                <a:spcPct val="150000"/>
              </a:lnSpc>
              <a:buFont typeface="+mj-lt"/>
              <a:buAutoNum type="arabicPeriod"/>
            </a:pPr>
            <a:r>
              <a:rPr lang="en-GB" sz="3200" dirty="0"/>
              <a:t>Refrain from controlling other people’s emotional responses</a:t>
            </a:r>
          </a:p>
          <a:p>
            <a:pPr marL="514350" lvl="0" indent="-514350">
              <a:lnSpc>
                <a:spcPct val="150000"/>
              </a:lnSpc>
              <a:buFont typeface="+mj-lt"/>
              <a:buAutoNum type="arabicPeriod"/>
            </a:pPr>
            <a:r>
              <a:rPr lang="en-GB" sz="3200" dirty="0"/>
              <a:t>Telling yourself, “It won’t change the situation or do any good if I talk to them” is basically saying “I am a victim.”</a:t>
            </a:r>
          </a:p>
          <a:p>
            <a:pPr marL="514350" lvl="0" indent="-514350">
              <a:lnSpc>
                <a:spcPct val="150000"/>
              </a:lnSpc>
              <a:buFont typeface="+mj-lt"/>
              <a:buAutoNum type="arabicPeriod"/>
            </a:pPr>
            <a:r>
              <a:rPr lang="en-GB" sz="3200" dirty="0"/>
              <a:t>Crisis, pain and loss are not optional in this life.  </a:t>
            </a:r>
          </a:p>
          <a:p>
            <a:pPr lvl="0">
              <a:lnSpc>
                <a:spcPct val="150000"/>
              </a:lnSpc>
            </a:pPr>
            <a:endParaRPr lang="en-GB" sz="3200" dirty="0"/>
          </a:p>
          <a:p>
            <a:pPr lvl="0" algn="ctr"/>
            <a:r>
              <a:rPr lang="en-GB" sz="3200" b="1" dirty="0"/>
              <a:t>IF YOU CLOSE YOURSELF TO THESE, YOU CLOSE YOUR HEART TO OPPORTUNITY, JOY AND LOVE.  </a:t>
            </a:r>
          </a:p>
        </p:txBody>
      </p:sp>
    </p:spTree>
    <p:extLst>
      <p:ext uri="{BB962C8B-B14F-4D97-AF65-F5344CB8AC3E}">
        <p14:creationId xmlns:p14="http://schemas.microsoft.com/office/powerpoint/2010/main" val="6741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rmAutofit fontScale="90000"/>
          </a:bodyPr>
          <a:lstStyle/>
          <a:p>
            <a:r>
              <a:rPr lang="en-US" sz="6600" b="1" dirty="0">
                <a:latin typeface="Cooper Black" panose="0208090404030B020404" pitchFamily="18" charset="77"/>
              </a:rPr>
              <a:t>Feelings: </a:t>
            </a:r>
            <a:br>
              <a:rPr lang="en-US" sz="5400" b="1" dirty="0">
                <a:latin typeface="Cooper Black" panose="0208090404030B020404" pitchFamily="18" charset="77"/>
              </a:rPr>
            </a:br>
            <a:r>
              <a:rPr lang="en-US" sz="2800" b="1" dirty="0">
                <a:latin typeface="Cooper Black" panose="0208090404030B020404" pitchFamily="18" charset="77"/>
              </a:rPr>
              <a:t>the dirty little secret of communication</a:t>
            </a:r>
            <a:endParaRPr lang="en-US" sz="5400"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380860"/>
            <a:ext cx="11170024" cy="4447949"/>
          </a:xfrm>
          <a:prstGeom prst="rect">
            <a:avLst/>
          </a:prstGeom>
          <a:noFill/>
        </p:spPr>
        <p:txBody>
          <a:bodyPr wrap="square" rtlCol="0">
            <a:spAutoFit/>
          </a:bodyPr>
          <a:lstStyle/>
          <a:p>
            <a:pPr lvl="0">
              <a:lnSpc>
                <a:spcPct val="150000"/>
              </a:lnSpc>
            </a:pPr>
            <a:r>
              <a:rPr lang="en-GB" sz="3200" dirty="0"/>
              <a:t>FEELINGS CHANGE BY:</a:t>
            </a:r>
          </a:p>
          <a:p>
            <a:pPr marL="514350" lvl="0" indent="-514350">
              <a:lnSpc>
                <a:spcPct val="150000"/>
              </a:lnSpc>
              <a:buFont typeface="+mj-lt"/>
              <a:buAutoNum type="arabicPeriod"/>
            </a:pPr>
            <a:r>
              <a:rPr lang="en-GB" sz="3200" dirty="0"/>
              <a:t>Being shared and understood by God or another</a:t>
            </a:r>
          </a:p>
          <a:p>
            <a:pPr marL="514350" lvl="0" indent="-514350">
              <a:lnSpc>
                <a:spcPct val="150000"/>
              </a:lnSpc>
              <a:buFont typeface="+mj-lt"/>
              <a:buAutoNum type="arabicPeriod"/>
            </a:pPr>
            <a:r>
              <a:rPr lang="en-GB" sz="3200" dirty="0"/>
              <a:t>Getting a different perspective of a situation</a:t>
            </a:r>
          </a:p>
          <a:p>
            <a:pPr marL="514350" lvl="0" indent="-514350">
              <a:lnSpc>
                <a:spcPct val="150000"/>
              </a:lnSpc>
              <a:buFont typeface="+mj-lt"/>
              <a:buAutoNum type="arabicPeriod"/>
            </a:pPr>
            <a:r>
              <a:rPr lang="en-GB" sz="3200" dirty="0"/>
              <a:t>Praying about them – exchange the lie for truth</a:t>
            </a:r>
          </a:p>
          <a:p>
            <a:pPr marL="514350" lvl="0" indent="-514350">
              <a:lnSpc>
                <a:spcPct val="150000"/>
              </a:lnSpc>
              <a:buFont typeface="+mj-lt"/>
              <a:buAutoNum type="arabicPeriod"/>
            </a:pPr>
            <a:r>
              <a:rPr lang="en-GB" sz="3200" dirty="0"/>
              <a:t>By being reflected upon through journaling, poetry or self-talk </a:t>
            </a:r>
          </a:p>
          <a:p>
            <a:pPr marL="514350" lvl="0" indent="-514350">
              <a:lnSpc>
                <a:spcPct val="150000"/>
              </a:lnSpc>
              <a:buFont typeface="+mj-lt"/>
              <a:buAutoNum type="arabicPeriod"/>
            </a:pPr>
            <a:endParaRPr lang="en-GB" sz="3200" dirty="0"/>
          </a:p>
        </p:txBody>
      </p:sp>
    </p:spTree>
    <p:extLst>
      <p:ext uri="{BB962C8B-B14F-4D97-AF65-F5344CB8AC3E}">
        <p14:creationId xmlns:p14="http://schemas.microsoft.com/office/powerpoint/2010/main" val="39418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930587" y="101101"/>
            <a:ext cx="7100048" cy="1426665"/>
          </a:xfrm>
        </p:spPr>
        <p:txBody>
          <a:bodyPr>
            <a:normAutofit/>
          </a:bodyPr>
          <a:lstStyle/>
          <a:p>
            <a:r>
              <a:rPr lang="en-US" sz="4000" b="1" dirty="0">
                <a:latin typeface="Cooper Black" panose="0208090404030B020404" pitchFamily="18" charset="77"/>
              </a:rPr>
              <a:t>Practice - Feelings</a:t>
            </a: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91330A6-67E6-9A4D-A896-1383C6723298}"/>
              </a:ext>
            </a:extLst>
          </p:cNvPr>
          <p:cNvSpPr txBox="1"/>
          <p:nvPr/>
        </p:nvSpPr>
        <p:spPr>
          <a:xfrm>
            <a:off x="376516" y="1828799"/>
            <a:ext cx="11331389" cy="4708981"/>
          </a:xfrm>
          <a:prstGeom prst="rect">
            <a:avLst/>
          </a:prstGeom>
          <a:noFill/>
        </p:spPr>
        <p:txBody>
          <a:bodyPr wrap="square" rtlCol="0">
            <a:spAutoFit/>
          </a:bodyPr>
          <a:lstStyle/>
          <a:p>
            <a:r>
              <a:rPr lang="en-GB" sz="4000" b="1" dirty="0"/>
              <a:t>Into breakout rooms</a:t>
            </a:r>
          </a:p>
          <a:p>
            <a:pPr marL="514350" indent="-514350">
              <a:buFont typeface="Arial" panose="020B0604020202020204" pitchFamily="34" charset="0"/>
              <a:buChar char="•"/>
            </a:pPr>
            <a:r>
              <a:rPr lang="en-GB" sz="3200" b="1" dirty="0"/>
              <a:t>Have a think back to the last argument or difficult conversation you had</a:t>
            </a:r>
          </a:p>
          <a:p>
            <a:pPr marL="1428750" lvl="2" indent="-514350">
              <a:buFont typeface="Arial" panose="020B0604020202020204" pitchFamily="34" charset="0"/>
              <a:buChar char="•"/>
            </a:pPr>
            <a:r>
              <a:rPr lang="en-GB" sz="2800" dirty="0"/>
              <a:t>What were really feeling through it? Glad, Sad, Mad or Afraid?</a:t>
            </a:r>
          </a:p>
          <a:p>
            <a:pPr marL="1428750" lvl="2" indent="-514350">
              <a:buFont typeface="Arial" panose="020B0604020202020204" pitchFamily="34" charset="0"/>
              <a:buChar char="•"/>
            </a:pPr>
            <a:r>
              <a:rPr lang="en-GB" sz="2800" dirty="0"/>
              <a:t>What was head saying?</a:t>
            </a:r>
          </a:p>
          <a:p>
            <a:pPr marL="1428750" lvl="2" indent="-514350">
              <a:buFont typeface="Arial" panose="020B0604020202020204" pitchFamily="34" charset="0"/>
              <a:buChar char="•"/>
            </a:pPr>
            <a:r>
              <a:rPr lang="en-GB" sz="2800" dirty="0"/>
              <a:t>What was you body sensing?</a:t>
            </a:r>
          </a:p>
          <a:p>
            <a:pPr marL="1428750" lvl="2" indent="-514350">
              <a:buFont typeface="Arial" panose="020B0604020202020204" pitchFamily="34" charset="0"/>
              <a:buChar char="•"/>
            </a:pPr>
            <a:r>
              <a:rPr lang="en-GB" sz="2800" dirty="0"/>
              <a:t>With out sharing details either shar in the group or share with Trinity </a:t>
            </a:r>
          </a:p>
          <a:p>
            <a:pPr marL="1428750" lvl="2" indent="-514350">
              <a:buFont typeface="Arial" panose="020B0604020202020204" pitchFamily="34" charset="0"/>
              <a:buChar char="•"/>
            </a:pPr>
            <a:r>
              <a:rPr lang="en-GB" sz="2800" dirty="0"/>
              <a:t>Is there any exchanges of truth He is giving you</a:t>
            </a:r>
          </a:p>
          <a:p>
            <a:r>
              <a:rPr lang="en-GB" sz="2800" dirty="0">
                <a:solidFill>
                  <a:srgbClr val="FF0000"/>
                </a:solidFill>
              </a:rPr>
              <a:t>30 min including break</a:t>
            </a:r>
            <a:endParaRPr lang="en-GB" sz="6000" dirty="0">
              <a:solidFill>
                <a:srgbClr val="FF0000"/>
              </a:solidFill>
            </a:endParaRPr>
          </a:p>
        </p:txBody>
      </p:sp>
      <p:sp>
        <p:nvSpPr>
          <p:cNvPr id="7" name="Right Triangle 6">
            <a:extLst>
              <a:ext uri="{FF2B5EF4-FFF2-40B4-BE49-F238E27FC236}">
                <a16:creationId xmlns:a16="http://schemas.microsoft.com/office/drawing/2014/main" id="{A94B1F90-6720-2048-8CA2-4AF5DE1205AA}"/>
              </a:ext>
            </a:extLst>
          </p:cNvPr>
          <p:cNvSpPr/>
          <p:nvPr/>
        </p:nvSpPr>
        <p:spPr>
          <a:xfrm rot="16200000">
            <a:off x="11277600" y="5943600"/>
            <a:ext cx="914400" cy="914400"/>
          </a:xfrm>
          <a:prstGeom prst="r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9D238-9300-0041-9F72-3760698A1552}"/>
              </a:ext>
            </a:extLst>
          </p:cNvPr>
          <p:cNvSpPr txBox="1"/>
          <p:nvPr/>
        </p:nvSpPr>
        <p:spPr>
          <a:xfrm>
            <a:off x="11470461" y="6400799"/>
            <a:ext cx="733169" cy="523220"/>
          </a:xfrm>
          <a:prstGeom prst="rect">
            <a:avLst/>
          </a:prstGeom>
          <a:noFill/>
        </p:spPr>
        <p:txBody>
          <a:bodyPr wrap="square" rtlCol="0">
            <a:spAutoFit/>
          </a:bodyPr>
          <a:lstStyle/>
          <a:p>
            <a:pPr algn="ctr"/>
            <a:r>
              <a:rPr lang="en-US" dirty="0">
                <a:solidFill>
                  <a:schemeClr val="bg1"/>
                </a:solidFill>
              </a:rPr>
              <a:t>BO </a:t>
            </a:r>
            <a:r>
              <a:rPr lang="en-US" sz="2800" b="1" dirty="0">
                <a:solidFill>
                  <a:schemeClr val="bg1"/>
                </a:solidFill>
                <a:latin typeface="Cooper Black" panose="0208090404030B020404" pitchFamily="18" charset="77"/>
              </a:rPr>
              <a:t>2</a:t>
            </a:r>
          </a:p>
        </p:txBody>
      </p:sp>
    </p:spTree>
    <p:extLst>
      <p:ext uri="{BB962C8B-B14F-4D97-AF65-F5344CB8AC3E}">
        <p14:creationId xmlns:p14="http://schemas.microsoft.com/office/powerpoint/2010/main" val="219521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COMMUNICATION</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STRATERGIES</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1170024" cy="4339650"/>
          </a:xfrm>
          <a:prstGeom prst="rect">
            <a:avLst/>
          </a:prstGeom>
          <a:noFill/>
        </p:spPr>
        <p:txBody>
          <a:bodyPr wrap="square" rtlCol="0">
            <a:spAutoFit/>
          </a:bodyPr>
          <a:lstStyle/>
          <a:p>
            <a:r>
              <a:rPr lang="en-GB" sz="2000" dirty="0"/>
              <a:t>When another is communicating</a:t>
            </a:r>
          </a:p>
          <a:p>
            <a:r>
              <a:rPr lang="en-GB" sz="6600" dirty="0"/>
              <a:t>a </a:t>
            </a:r>
            <a:r>
              <a:rPr lang="en-GB" sz="6600" b="1" dirty="0"/>
              <a:t>problem</a:t>
            </a:r>
            <a:r>
              <a:rPr lang="en-GB" sz="6600" dirty="0"/>
              <a:t>, a </a:t>
            </a:r>
            <a:r>
              <a:rPr lang="en-GB" sz="6600" b="1" dirty="0"/>
              <a:t>strong feeling or </a:t>
            </a:r>
            <a:r>
              <a:rPr lang="en-GB" sz="6600" dirty="0"/>
              <a:t>a </a:t>
            </a:r>
            <a:r>
              <a:rPr lang="en-GB" sz="6600" b="1" dirty="0"/>
              <a:t>confused</a:t>
            </a:r>
            <a:r>
              <a:rPr lang="en-GB" sz="6600" dirty="0"/>
              <a:t> or </a:t>
            </a:r>
            <a:r>
              <a:rPr lang="en-GB" sz="6600" b="1" dirty="0"/>
              <a:t>hidden message</a:t>
            </a:r>
            <a:r>
              <a:rPr lang="en-GB" sz="6600" dirty="0"/>
              <a:t>      </a:t>
            </a:r>
          </a:p>
          <a:p>
            <a:pPr algn="ctr"/>
            <a:r>
              <a:rPr lang="en-GB" sz="8800" b="1" dirty="0">
                <a:solidFill>
                  <a:srgbClr val="FF0000"/>
                </a:solidFill>
              </a:rPr>
              <a:t>Listen and wait  </a:t>
            </a:r>
          </a:p>
          <a:p>
            <a:r>
              <a:rPr lang="en-GB" dirty="0"/>
              <a:t>Most people don’t need to be or want to be “fixed” but they want to be heard.  </a:t>
            </a:r>
          </a:p>
          <a:p>
            <a:r>
              <a:rPr lang="en-GB" dirty="0"/>
              <a:t>Often, love—expressed as listening—will help them grow.</a:t>
            </a:r>
            <a:endParaRPr lang="en-GB" sz="7200" b="1" dirty="0"/>
          </a:p>
        </p:txBody>
      </p:sp>
    </p:spTree>
    <p:extLst>
      <p:ext uri="{BB962C8B-B14F-4D97-AF65-F5344CB8AC3E}">
        <p14:creationId xmlns:p14="http://schemas.microsoft.com/office/powerpoint/2010/main" val="425796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COMMUNICATION</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STRATERGIES</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1170024" cy="4493538"/>
          </a:xfrm>
          <a:prstGeom prst="rect">
            <a:avLst/>
          </a:prstGeom>
          <a:noFill/>
        </p:spPr>
        <p:txBody>
          <a:bodyPr wrap="square" rtlCol="0">
            <a:spAutoFit/>
          </a:bodyPr>
          <a:lstStyle/>
          <a:p>
            <a:r>
              <a:rPr lang="en-GB" sz="8800" b="1" dirty="0">
                <a:solidFill>
                  <a:srgbClr val="FF0000"/>
                </a:solidFill>
              </a:rPr>
              <a:t>TRY NOT TO</a:t>
            </a:r>
            <a:endParaRPr lang="en-GB" sz="59500" b="1" dirty="0">
              <a:solidFill>
                <a:srgbClr val="FF0000"/>
              </a:solidFill>
            </a:endParaRPr>
          </a:p>
          <a:p>
            <a:pPr lvl="0"/>
            <a:endParaRPr lang="en-US" dirty="0"/>
          </a:p>
          <a:p>
            <a:pPr lvl="0"/>
            <a:r>
              <a:rPr lang="en-US" sz="3600" dirty="0"/>
              <a:t>USING </a:t>
            </a:r>
            <a:r>
              <a:rPr lang="en-US" sz="3600" b="1" u="sng" dirty="0"/>
              <a:t>POWER AND AUTHORITY</a:t>
            </a:r>
            <a:endParaRPr lang="en-GB" sz="3600" dirty="0"/>
          </a:p>
          <a:p>
            <a:endParaRPr lang="en-GB" sz="3600" dirty="0"/>
          </a:p>
          <a:p>
            <a:pPr lvl="0"/>
            <a:r>
              <a:rPr lang="en-US" sz="3600" dirty="0"/>
              <a:t>USING </a:t>
            </a:r>
            <a:r>
              <a:rPr lang="en-US" sz="3600" b="1" u="sng" dirty="0"/>
              <a:t>INFORMATION</a:t>
            </a:r>
            <a:r>
              <a:rPr lang="en-US" sz="3600" b="1" dirty="0"/>
              <a:t> </a:t>
            </a:r>
            <a:r>
              <a:rPr lang="en-US" sz="3600" dirty="0"/>
              <a:t>																</a:t>
            </a:r>
            <a:endParaRPr lang="en-GB" sz="3600" dirty="0"/>
          </a:p>
          <a:p>
            <a:pPr lvl="0"/>
            <a:r>
              <a:rPr lang="en-US" sz="3600" dirty="0"/>
              <a:t>USING </a:t>
            </a:r>
            <a:r>
              <a:rPr lang="en-US" sz="3600" b="1" u="sng" dirty="0"/>
              <a:t>MINIMIZING MESSAGES</a:t>
            </a:r>
            <a:endParaRPr lang="en-GB" sz="3600" dirty="0"/>
          </a:p>
        </p:txBody>
      </p:sp>
      <p:sp>
        <p:nvSpPr>
          <p:cNvPr id="3" name="Rectangle 2">
            <a:extLst>
              <a:ext uri="{FF2B5EF4-FFF2-40B4-BE49-F238E27FC236}">
                <a16:creationId xmlns:a16="http://schemas.microsoft.com/office/drawing/2014/main" id="{6E9347F8-43ED-9F47-8601-9D986518AF2E}"/>
              </a:ext>
            </a:extLst>
          </p:cNvPr>
          <p:cNvSpPr/>
          <p:nvPr/>
        </p:nvSpPr>
        <p:spPr>
          <a:xfrm>
            <a:off x="7973927" y="3868069"/>
            <a:ext cx="3580145" cy="2308324"/>
          </a:xfrm>
          <a:prstGeom prst="rect">
            <a:avLst/>
          </a:prstGeom>
        </p:spPr>
        <p:txBody>
          <a:bodyPr wrap="square">
            <a:spAutoFit/>
          </a:bodyPr>
          <a:lstStyle/>
          <a:p>
            <a:r>
              <a:rPr lang="en-US" sz="3600" b="1" dirty="0"/>
              <a:t>TO EFFECT A CHANGE IN ATTITUDE OR BEHAVIOR</a:t>
            </a:r>
          </a:p>
        </p:txBody>
      </p:sp>
      <p:sp>
        <p:nvSpPr>
          <p:cNvPr id="4" name="Double Brace 3">
            <a:extLst>
              <a:ext uri="{FF2B5EF4-FFF2-40B4-BE49-F238E27FC236}">
                <a16:creationId xmlns:a16="http://schemas.microsoft.com/office/drawing/2014/main" id="{D0761412-9E00-334E-82EE-8D7265B7AB26}"/>
              </a:ext>
            </a:extLst>
          </p:cNvPr>
          <p:cNvSpPr/>
          <p:nvPr/>
        </p:nvSpPr>
        <p:spPr>
          <a:xfrm>
            <a:off x="69925" y="3621024"/>
            <a:ext cx="7552944" cy="2555369"/>
          </a:xfrm>
          <a:prstGeom prst="bracePair">
            <a:avLst/>
          </a:prstGeom>
          <a:noFill/>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5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1170024" cy="5170646"/>
          </a:xfrm>
          <a:prstGeom prst="rect">
            <a:avLst/>
          </a:prstGeom>
          <a:noFill/>
        </p:spPr>
        <p:txBody>
          <a:bodyPr wrap="square" rtlCol="0">
            <a:spAutoFit/>
          </a:bodyPr>
          <a:lstStyle/>
          <a:p>
            <a:pPr algn="ctr"/>
            <a:r>
              <a:rPr lang="en-GB" sz="6000" b="1" dirty="0">
                <a:solidFill>
                  <a:srgbClr val="FF0000"/>
                </a:solidFill>
              </a:rPr>
              <a:t>Try NOT to use</a:t>
            </a:r>
          </a:p>
          <a:p>
            <a:pPr algn="ctr"/>
            <a:r>
              <a:rPr lang="en-GB" sz="6600" dirty="0"/>
              <a:t>“It” </a:t>
            </a:r>
          </a:p>
          <a:p>
            <a:pPr algn="ctr"/>
            <a:r>
              <a:rPr lang="en-GB" sz="6600" dirty="0"/>
              <a:t>“You” </a:t>
            </a:r>
            <a:r>
              <a:rPr lang="en-GB" sz="2400" dirty="0"/>
              <a:t>– most popular, least helpful</a:t>
            </a:r>
          </a:p>
          <a:p>
            <a:pPr algn="ctr"/>
            <a:r>
              <a:rPr lang="en-GB" sz="7200" b="1" dirty="0">
                <a:solidFill>
                  <a:srgbClr val="FF0000"/>
                </a:solidFill>
              </a:rPr>
              <a:t>USE</a:t>
            </a:r>
          </a:p>
          <a:p>
            <a:pPr algn="ctr"/>
            <a:r>
              <a:rPr lang="en-GB" sz="6600" dirty="0"/>
              <a:t>“I” messages</a:t>
            </a:r>
            <a:endParaRPr lang="en-GB" sz="8800" b="1" dirty="0">
              <a:solidFill>
                <a:srgbClr val="FF0000"/>
              </a:solidFill>
            </a:endParaRPr>
          </a:p>
        </p:txBody>
      </p:sp>
    </p:spTree>
    <p:extLst>
      <p:ext uri="{BB962C8B-B14F-4D97-AF65-F5344CB8AC3E}">
        <p14:creationId xmlns:p14="http://schemas.microsoft.com/office/powerpoint/2010/main" val="110853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1170024"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t>These messages are direct </a:t>
            </a:r>
          </a:p>
          <a:p>
            <a:pPr marL="571500" indent="-571500">
              <a:buFont typeface="Arial" panose="020B0604020202020204" pitchFamily="34" charset="0"/>
              <a:buChar char="•"/>
            </a:pPr>
            <a:r>
              <a:rPr lang="en-US" sz="4400" b="1" dirty="0"/>
              <a:t>The sender takes responsibility </a:t>
            </a:r>
          </a:p>
          <a:p>
            <a:pPr marL="571500" indent="-571500">
              <a:buFont typeface="Arial" panose="020B0604020202020204" pitchFamily="34" charset="0"/>
              <a:buChar char="•"/>
            </a:pPr>
            <a:r>
              <a:rPr lang="en-US" sz="4400" b="1" dirty="0"/>
              <a:t>They let the other in on the feelings their behavior or response has sparked in you.  It has to do with the “here and now” </a:t>
            </a:r>
          </a:p>
          <a:p>
            <a:pPr marL="571500" indent="-571500">
              <a:buFont typeface="Arial" panose="020B0604020202020204" pitchFamily="34" charset="0"/>
              <a:buChar char="•"/>
            </a:pPr>
            <a:r>
              <a:rPr lang="en-US" sz="4400" b="1" dirty="0"/>
              <a:t>It is honest and elicits discussion instead of defensiveness</a:t>
            </a:r>
            <a:endParaRPr lang="en-GB" sz="8800" b="1" dirty="0">
              <a:solidFill>
                <a:srgbClr val="FF0000"/>
              </a:solidFill>
            </a:endParaRPr>
          </a:p>
        </p:txBody>
      </p:sp>
    </p:spTree>
    <p:extLst>
      <p:ext uri="{BB962C8B-B14F-4D97-AF65-F5344CB8AC3E}">
        <p14:creationId xmlns:p14="http://schemas.microsoft.com/office/powerpoint/2010/main" val="90383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1170024" cy="4832092"/>
          </a:xfrm>
          <a:prstGeom prst="rect">
            <a:avLst/>
          </a:prstGeom>
          <a:noFill/>
        </p:spPr>
        <p:txBody>
          <a:bodyPr wrap="square" rtlCol="0">
            <a:spAutoFit/>
          </a:bodyPr>
          <a:lstStyle/>
          <a:p>
            <a:pPr marL="571500" indent="-571500">
              <a:buFont typeface="Arial" panose="020B0604020202020204" pitchFamily="34" charset="0"/>
              <a:buChar char="•"/>
            </a:pPr>
            <a:r>
              <a:rPr lang="en-US" sz="4400" b="1" dirty="0"/>
              <a:t>These messages are direct </a:t>
            </a:r>
          </a:p>
          <a:p>
            <a:pPr marL="571500" indent="-571500">
              <a:buFont typeface="Arial" panose="020B0604020202020204" pitchFamily="34" charset="0"/>
              <a:buChar char="•"/>
            </a:pPr>
            <a:r>
              <a:rPr lang="en-US" sz="4400" b="1" dirty="0"/>
              <a:t>The sender takes responsibility </a:t>
            </a:r>
          </a:p>
          <a:p>
            <a:pPr marL="571500" indent="-571500">
              <a:buFont typeface="Arial" panose="020B0604020202020204" pitchFamily="34" charset="0"/>
              <a:buChar char="•"/>
            </a:pPr>
            <a:r>
              <a:rPr lang="en-US" sz="4400" b="1" dirty="0"/>
              <a:t>They let the other in on the feelings their behavior or response has sparked in you.  </a:t>
            </a:r>
          </a:p>
          <a:p>
            <a:pPr marL="571500" indent="-571500">
              <a:buFont typeface="Arial" panose="020B0604020202020204" pitchFamily="34" charset="0"/>
              <a:buChar char="•"/>
            </a:pPr>
            <a:r>
              <a:rPr lang="en-US" sz="4400" b="1" dirty="0"/>
              <a:t>It has to do with the “here and now” </a:t>
            </a:r>
          </a:p>
          <a:p>
            <a:pPr marL="571500" indent="-571500">
              <a:buFont typeface="Arial" panose="020B0604020202020204" pitchFamily="34" charset="0"/>
              <a:buChar char="•"/>
            </a:pPr>
            <a:r>
              <a:rPr lang="en-US" sz="4400" b="1" dirty="0"/>
              <a:t>It is honest and elicits discussion instead of defensiveness</a:t>
            </a:r>
            <a:endParaRPr lang="en-GB" sz="8800" b="1" dirty="0">
              <a:solidFill>
                <a:srgbClr val="FF0000"/>
              </a:solidFill>
            </a:endParaRPr>
          </a:p>
        </p:txBody>
      </p:sp>
    </p:spTree>
    <p:extLst>
      <p:ext uri="{BB962C8B-B14F-4D97-AF65-F5344CB8AC3E}">
        <p14:creationId xmlns:p14="http://schemas.microsoft.com/office/powerpoint/2010/main" val="34284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278094"/>
          </a:xfrm>
          <a:prstGeom prst="rect">
            <a:avLst/>
          </a:prstGeom>
          <a:noFill/>
        </p:spPr>
        <p:txBody>
          <a:bodyPr wrap="square" rtlCol="0">
            <a:spAutoFit/>
          </a:bodyPr>
          <a:lstStyle/>
          <a:p>
            <a:r>
              <a:rPr lang="en-US" sz="3200" b="1" dirty="0"/>
              <a:t>The “I Message” has three parts – four if you’re really getting brave.</a:t>
            </a:r>
          </a:p>
          <a:p>
            <a:pPr marL="571500" indent="-571500">
              <a:buFont typeface="+mj-lt"/>
              <a:buAutoNum type="arabicPeriod"/>
            </a:pPr>
            <a:r>
              <a:rPr lang="en-US" sz="4800" b="1" dirty="0"/>
              <a:t>The feeling</a:t>
            </a:r>
          </a:p>
          <a:p>
            <a:pPr marL="571500" indent="-571500">
              <a:buFont typeface="+mj-lt"/>
              <a:buAutoNum type="arabicPeriod"/>
            </a:pPr>
            <a:r>
              <a:rPr lang="en-US" sz="4800" b="1" dirty="0"/>
              <a:t>The non-blaming description of MY observation or problem</a:t>
            </a:r>
          </a:p>
          <a:p>
            <a:pPr marL="571500" indent="-571500">
              <a:buFont typeface="+mj-lt"/>
              <a:buAutoNum type="arabicPeriod"/>
            </a:pPr>
            <a:r>
              <a:rPr lang="en-US" sz="4800" b="1" dirty="0"/>
              <a:t>THE TANGIBLE EFFECTS OF THE BEHAVIOR, RESPONSE OR “ATTITUDE” ON ME</a:t>
            </a:r>
          </a:p>
        </p:txBody>
      </p:sp>
    </p:spTree>
    <p:extLst>
      <p:ext uri="{BB962C8B-B14F-4D97-AF65-F5344CB8AC3E}">
        <p14:creationId xmlns:p14="http://schemas.microsoft.com/office/powerpoint/2010/main" val="1867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5016758"/>
          </a:xfrm>
          <a:prstGeom prst="rect">
            <a:avLst/>
          </a:prstGeom>
          <a:noFill/>
        </p:spPr>
        <p:txBody>
          <a:bodyPr wrap="square" rtlCol="0">
            <a:spAutoFit/>
          </a:bodyPr>
          <a:lstStyle/>
          <a:p>
            <a:r>
              <a:rPr lang="en-US" sz="3200" b="1" dirty="0"/>
              <a:t>USE THE FORMULA ALL THE TIME UNTIL YOU GET GOOD – EVEN IF YOU FEEL AWKWARD    </a:t>
            </a:r>
          </a:p>
          <a:p>
            <a:pPr marL="571500" indent="-571500">
              <a:buFont typeface="Arial" panose="020B0604020202020204" pitchFamily="34" charset="0"/>
              <a:buChar char="•"/>
            </a:pPr>
            <a:endParaRPr lang="en-US" sz="3200" b="1" dirty="0"/>
          </a:p>
          <a:p>
            <a:pPr algn="ctr"/>
            <a:r>
              <a:rPr lang="en-US" sz="3200" b="1" dirty="0"/>
              <a:t>“I feel _______ when ___________because _________________”. </a:t>
            </a:r>
          </a:p>
          <a:p>
            <a:endParaRPr lang="en-US" sz="3200" b="1" dirty="0"/>
          </a:p>
          <a:p>
            <a:r>
              <a:rPr lang="en-US" sz="3200" b="1" dirty="0"/>
              <a:t>4) The really brave then make their needs/likes known by suggesting some alternatives.</a:t>
            </a:r>
          </a:p>
          <a:p>
            <a:endParaRPr lang="en-US" sz="3200" b="1" dirty="0"/>
          </a:p>
          <a:p>
            <a:pPr algn="ctr"/>
            <a:r>
              <a:rPr lang="en-US" sz="3200" b="1" dirty="0"/>
              <a:t>“So, I need _______” or “So could we  __________?"	</a:t>
            </a:r>
          </a:p>
          <a:p>
            <a:pPr marL="571500" indent="-571500">
              <a:buFont typeface="Arial" panose="020B0604020202020204" pitchFamily="34" charset="0"/>
              <a:buChar char="•"/>
            </a:pPr>
            <a:endParaRPr lang="en-US" sz="3200" b="1" dirty="0"/>
          </a:p>
        </p:txBody>
      </p:sp>
    </p:spTree>
    <p:extLst>
      <p:ext uri="{BB962C8B-B14F-4D97-AF65-F5344CB8AC3E}">
        <p14:creationId xmlns:p14="http://schemas.microsoft.com/office/powerpoint/2010/main" val="19951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930587" y="101101"/>
            <a:ext cx="7100048" cy="1426665"/>
          </a:xfrm>
        </p:spPr>
        <p:txBody>
          <a:bodyPr>
            <a:normAutofit/>
          </a:bodyPr>
          <a:lstStyle/>
          <a:p>
            <a:r>
              <a:rPr lang="en-US" sz="4000" b="1" dirty="0">
                <a:latin typeface="Cooper Black" panose="0208090404030B020404" pitchFamily="18" charset="77"/>
              </a:rPr>
              <a:t>You can communicate well</a:t>
            </a: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91330A6-67E6-9A4D-A896-1383C6723298}"/>
              </a:ext>
            </a:extLst>
          </p:cNvPr>
          <p:cNvSpPr txBox="1"/>
          <p:nvPr/>
        </p:nvSpPr>
        <p:spPr>
          <a:xfrm>
            <a:off x="735106" y="1810871"/>
            <a:ext cx="10668000" cy="5047536"/>
          </a:xfrm>
          <a:prstGeom prst="rect">
            <a:avLst/>
          </a:prstGeom>
          <a:noFill/>
        </p:spPr>
        <p:txBody>
          <a:bodyPr wrap="square" rtlCol="0">
            <a:spAutoFit/>
          </a:bodyPr>
          <a:lstStyle/>
          <a:p>
            <a:pPr algn="ctr"/>
            <a:r>
              <a:rPr lang="en-GB" sz="4000" b="1" dirty="0"/>
              <a:t>The goal: you are able to own and mean what you say and understand what you hear.</a:t>
            </a:r>
          </a:p>
          <a:p>
            <a:endParaRPr lang="en-GB" dirty="0"/>
          </a:p>
          <a:p>
            <a:r>
              <a:rPr lang="en-GB" sz="3200" b="1" dirty="0"/>
              <a:t>The fruit of self-control </a:t>
            </a:r>
          </a:p>
          <a:p>
            <a:r>
              <a:rPr lang="en-GB" sz="3200" b="1" dirty="0"/>
              <a:t>The core attitudes and behaviours of good communication. </a:t>
            </a:r>
          </a:p>
          <a:p>
            <a:r>
              <a:rPr lang="en-GB" sz="3200" b="1" dirty="0"/>
              <a:t>1. Love.  All of these skills function best when love is in play.</a:t>
            </a:r>
          </a:p>
          <a:p>
            <a:r>
              <a:rPr lang="en-GB" sz="3200" b="1" dirty="0"/>
              <a:t>2. Negotiation is good and crisis/conflict is normal</a:t>
            </a:r>
          </a:p>
          <a:p>
            <a:r>
              <a:rPr lang="en-GB" sz="3200" b="1" dirty="0"/>
              <a:t>3. Think WIN/WIN</a:t>
            </a:r>
          </a:p>
          <a:p>
            <a:r>
              <a:rPr lang="en-GB" sz="3200" b="1" dirty="0"/>
              <a:t>4. Seek first to understand, then to be understood. </a:t>
            </a:r>
          </a:p>
          <a:p>
            <a:r>
              <a:rPr lang="en-GB" sz="3200" b="1" dirty="0"/>
              <a:t>5. Connect first</a:t>
            </a:r>
          </a:p>
        </p:txBody>
      </p:sp>
    </p:spTree>
    <p:extLst>
      <p:ext uri="{BB962C8B-B14F-4D97-AF65-F5344CB8AC3E}">
        <p14:creationId xmlns:p14="http://schemas.microsoft.com/office/powerpoint/2010/main" val="949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5632311"/>
          </a:xfrm>
          <a:prstGeom prst="rect">
            <a:avLst/>
          </a:prstGeom>
          <a:noFill/>
        </p:spPr>
        <p:txBody>
          <a:bodyPr wrap="square" rtlCol="0">
            <a:spAutoFit/>
          </a:bodyPr>
          <a:lstStyle/>
          <a:p>
            <a:r>
              <a:rPr lang="en-US" sz="3200" b="1" dirty="0"/>
              <a:t>Other door openers – invitation to say more</a:t>
            </a:r>
          </a:p>
          <a:p>
            <a:pPr algn="ctr"/>
            <a:endParaRPr lang="en-GB" sz="4400" i="1" dirty="0"/>
          </a:p>
          <a:p>
            <a:pPr algn="ctr"/>
            <a:r>
              <a:rPr lang="en-GB" sz="4400" i="1" dirty="0"/>
              <a:t>I see.			Really.</a:t>
            </a:r>
          </a:p>
          <a:p>
            <a:pPr algn="ctr"/>
            <a:r>
              <a:rPr lang="en-GB" sz="4400" i="1" dirty="0"/>
              <a:t>Oh.			You don’t say.</a:t>
            </a:r>
          </a:p>
          <a:p>
            <a:pPr algn="ctr"/>
            <a:r>
              <a:rPr lang="en-GB" sz="4400" i="1" dirty="0"/>
              <a:t>Mm, hmmm.		No fooling.</a:t>
            </a:r>
          </a:p>
          <a:p>
            <a:pPr algn="ctr"/>
            <a:r>
              <a:rPr lang="en-GB" sz="4400" i="1" dirty="0"/>
              <a:t>How about that. 		You did, huh.</a:t>
            </a:r>
          </a:p>
          <a:p>
            <a:pPr algn="ctr"/>
            <a:r>
              <a:rPr lang="en-GB" sz="4400" i="1" dirty="0"/>
              <a:t>Interesting.		Is that so!</a:t>
            </a:r>
          </a:p>
          <a:p>
            <a:endParaRPr lang="en-US" sz="3200" b="1" dirty="0"/>
          </a:p>
          <a:p>
            <a:pPr marL="571500" indent="-571500">
              <a:buFont typeface="Arial" panose="020B0604020202020204" pitchFamily="34" charset="0"/>
              <a:buChar char="•"/>
            </a:pPr>
            <a:endParaRPr lang="en-US" sz="3200" b="1" dirty="0"/>
          </a:p>
        </p:txBody>
      </p:sp>
    </p:spTree>
    <p:extLst>
      <p:ext uri="{BB962C8B-B14F-4D97-AF65-F5344CB8AC3E}">
        <p14:creationId xmlns:p14="http://schemas.microsoft.com/office/powerpoint/2010/main" val="3319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913333"/>
          </a:xfrm>
          <a:prstGeom prst="rect">
            <a:avLst/>
          </a:prstGeom>
          <a:noFill/>
        </p:spPr>
        <p:txBody>
          <a:bodyPr wrap="square" rtlCol="0">
            <a:spAutoFit/>
          </a:bodyPr>
          <a:lstStyle/>
          <a:p>
            <a:r>
              <a:rPr lang="en-US" sz="3200" b="1" dirty="0"/>
              <a:t>Other door openers 2 – specific invitation to say more</a:t>
            </a:r>
            <a:endParaRPr lang="en-GB" sz="2400" i="1" dirty="0"/>
          </a:p>
          <a:p>
            <a:pPr algn="ctr">
              <a:lnSpc>
                <a:spcPct val="200000"/>
              </a:lnSpc>
            </a:pPr>
            <a:r>
              <a:rPr lang="en-GB" sz="2400" i="1" dirty="0"/>
              <a:t>Tell me about it.            I’d like to hear about it.</a:t>
            </a:r>
          </a:p>
          <a:p>
            <a:pPr algn="ctr">
              <a:lnSpc>
                <a:spcPct val="200000"/>
              </a:lnSpc>
            </a:pPr>
            <a:r>
              <a:rPr lang="en-GB" sz="2400" i="1" dirty="0"/>
              <a:t>Tell me more.                                </a:t>
            </a:r>
            <a:r>
              <a:rPr lang="en-GB" sz="2400" i="1" dirty="0" err="1"/>
              <a:t>i’d</a:t>
            </a:r>
            <a:r>
              <a:rPr lang="en-GB" sz="2400" i="1" dirty="0"/>
              <a:t> be interested in your point of view.</a:t>
            </a:r>
          </a:p>
          <a:p>
            <a:pPr algn="ctr">
              <a:lnSpc>
                <a:spcPct val="200000"/>
              </a:lnSpc>
            </a:pPr>
            <a:r>
              <a:rPr lang="en-GB" sz="2400" i="1" dirty="0"/>
              <a:t>Would you like to talk about it?            Let’s discuss it.</a:t>
            </a:r>
          </a:p>
          <a:p>
            <a:pPr algn="ctr">
              <a:lnSpc>
                <a:spcPct val="200000"/>
              </a:lnSpc>
            </a:pPr>
            <a:r>
              <a:rPr lang="en-GB" sz="2400" i="1" dirty="0"/>
              <a:t>Let’s hear what you have to say.                         Tell me the whole story.  I’m listening.</a:t>
            </a:r>
          </a:p>
          <a:p>
            <a:pPr algn="ctr">
              <a:lnSpc>
                <a:spcPct val="200000"/>
              </a:lnSpc>
            </a:pPr>
            <a:r>
              <a:rPr lang="en-GB" sz="2400" i="1" dirty="0"/>
              <a:t>Sounds like you’ve got something to say about. . .</a:t>
            </a:r>
          </a:p>
          <a:p>
            <a:pPr algn="ctr">
              <a:lnSpc>
                <a:spcPct val="200000"/>
              </a:lnSpc>
            </a:pPr>
            <a:r>
              <a:rPr lang="en-GB" sz="2400" i="1" dirty="0"/>
              <a:t>This seems like something important to you. </a:t>
            </a:r>
            <a:endParaRPr lang="en-GB" sz="4400" i="1" dirty="0"/>
          </a:p>
        </p:txBody>
      </p:sp>
    </p:spTree>
    <p:extLst>
      <p:ext uri="{BB962C8B-B14F-4D97-AF65-F5344CB8AC3E}">
        <p14:creationId xmlns:p14="http://schemas.microsoft.com/office/powerpoint/2010/main" val="26127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913333"/>
          </a:xfrm>
          <a:prstGeom prst="rect">
            <a:avLst/>
          </a:prstGeom>
          <a:noFill/>
        </p:spPr>
        <p:txBody>
          <a:bodyPr wrap="square" rtlCol="0">
            <a:spAutoFit/>
          </a:bodyPr>
          <a:lstStyle/>
          <a:p>
            <a:r>
              <a:rPr lang="en-US" sz="3200" b="1" dirty="0"/>
              <a:t>Other door openers 2 – specific invitation to say more</a:t>
            </a:r>
            <a:endParaRPr lang="en-GB" sz="2400" i="1" dirty="0"/>
          </a:p>
          <a:p>
            <a:pPr algn="ctr">
              <a:lnSpc>
                <a:spcPct val="200000"/>
              </a:lnSpc>
            </a:pPr>
            <a:r>
              <a:rPr lang="en-GB" sz="2400" i="1" dirty="0"/>
              <a:t>Tell me about it.            I’d like to hear about it.</a:t>
            </a:r>
          </a:p>
          <a:p>
            <a:pPr algn="ctr">
              <a:lnSpc>
                <a:spcPct val="200000"/>
              </a:lnSpc>
            </a:pPr>
            <a:r>
              <a:rPr lang="en-GB" sz="2400" i="1" dirty="0"/>
              <a:t>Tell me more.                                </a:t>
            </a:r>
            <a:r>
              <a:rPr lang="en-GB" sz="2400" i="1" dirty="0" err="1"/>
              <a:t>i’d</a:t>
            </a:r>
            <a:r>
              <a:rPr lang="en-GB" sz="2400" i="1" dirty="0"/>
              <a:t> be interested in your point of view.</a:t>
            </a:r>
          </a:p>
          <a:p>
            <a:pPr algn="ctr">
              <a:lnSpc>
                <a:spcPct val="200000"/>
              </a:lnSpc>
            </a:pPr>
            <a:r>
              <a:rPr lang="en-GB" sz="2400" i="1" dirty="0"/>
              <a:t>Would you like to talk about it?            Let’s discuss it.</a:t>
            </a:r>
          </a:p>
          <a:p>
            <a:pPr algn="ctr">
              <a:lnSpc>
                <a:spcPct val="200000"/>
              </a:lnSpc>
            </a:pPr>
            <a:r>
              <a:rPr lang="en-GB" sz="2400" i="1" dirty="0"/>
              <a:t>Let’s hear what you have to say.                         Tell me the whole story.  I’m listening.</a:t>
            </a:r>
          </a:p>
          <a:p>
            <a:pPr algn="ctr">
              <a:lnSpc>
                <a:spcPct val="200000"/>
              </a:lnSpc>
            </a:pPr>
            <a:r>
              <a:rPr lang="en-GB" sz="2400" i="1" dirty="0"/>
              <a:t>Sounds like you’ve got something to say about. . .</a:t>
            </a:r>
          </a:p>
          <a:p>
            <a:pPr algn="ctr">
              <a:lnSpc>
                <a:spcPct val="200000"/>
              </a:lnSpc>
            </a:pPr>
            <a:r>
              <a:rPr lang="en-GB" sz="2400" i="1" dirty="0"/>
              <a:t>This seems like something important to you. </a:t>
            </a:r>
            <a:endParaRPr lang="en-GB" sz="4400" i="1" dirty="0"/>
          </a:p>
        </p:txBody>
      </p:sp>
    </p:spTree>
    <p:extLst>
      <p:ext uri="{BB962C8B-B14F-4D97-AF65-F5344CB8AC3E}">
        <p14:creationId xmlns:p14="http://schemas.microsoft.com/office/powerpoint/2010/main" val="11632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897944"/>
          </a:xfrm>
          <a:prstGeom prst="rect">
            <a:avLst/>
          </a:prstGeom>
          <a:noFill/>
        </p:spPr>
        <p:txBody>
          <a:bodyPr wrap="square" rtlCol="0">
            <a:spAutoFit/>
          </a:bodyPr>
          <a:lstStyle/>
          <a:p>
            <a:r>
              <a:rPr lang="en-US" sz="3200" b="1" dirty="0"/>
              <a:t>Other door openers convey acceptance of the person you are saying….</a:t>
            </a:r>
            <a:endParaRPr lang="en-GB" sz="2400" i="1" dirty="0"/>
          </a:p>
          <a:p>
            <a:pPr marL="342900" indent="-342900">
              <a:lnSpc>
                <a:spcPct val="150000"/>
              </a:lnSpc>
              <a:buFont typeface="Arial" panose="020B0604020202020204" pitchFamily="34" charset="0"/>
              <a:buChar char="•"/>
            </a:pPr>
            <a:r>
              <a:rPr lang="en-GB" sz="2400" i="1" dirty="0"/>
              <a:t>You have a right to express how you feel.</a:t>
            </a:r>
          </a:p>
          <a:p>
            <a:pPr marL="342900" indent="-342900">
              <a:lnSpc>
                <a:spcPct val="150000"/>
              </a:lnSpc>
              <a:buFont typeface="Arial" panose="020B0604020202020204" pitchFamily="34" charset="0"/>
              <a:buChar char="•"/>
            </a:pPr>
            <a:r>
              <a:rPr lang="en-GB" sz="2400" i="1" dirty="0"/>
              <a:t>I respect you as a person with ideas and feelings.</a:t>
            </a:r>
          </a:p>
          <a:p>
            <a:pPr marL="342900" indent="-342900">
              <a:lnSpc>
                <a:spcPct val="150000"/>
              </a:lnSpc>
              <a:buFont typeface="Arial" panose="020B0604020202020204" pitchFamily="34" charset="0"/>
              <a:buChar char="•"/>
            </a:pPr>
            <a:r>
              <a:rPr lang="en-GB" sz="2400" i="1" dirty="0"/>
              <a:t>I might learn something from you.</a:t>
            </a:r>
          </a:p>
          <a:p>
            <a:pPr marL="342900" indent="-342900">
              <a:lnSpc>
                <a:spcPct val="150000"/>
              </a:lnSpc>
              <a:buFont typeface="Arial" panose="020B0604020202020204" pitchFamily="34" charset="0"/>
              <a:buChar char="•"/>
            </a:pPr>
            <a:r>
              <a:rPr lang="en-GB" sz="2400" i="1" dirty="0"/>
              <a:t>I really want to hear your point of view.</a:t>
            </a:r>
          </a:p>
          <a:p>
            <a:pPr marL="342900" indent="-342900">
              <a:lnSpc>
                <a:spcPct val="150000"/>
              </a:lnSpc>
              <a:buFont typeface="Arial" panose="020B0604020202020204" pitchFamily="34" charset="0"/>
              <a:buChar char="•"/>
            </a:pPr>
            <a:r>
              <a:rPr lang="en-GB" sz="2400" i="1" dirty="0"/>
              <a:t>Your ideas are worthy of being listened to.</a:t>
            </a:r>
          </a:p>
          <a:p>
            <a:pPr marL="342900" indent="-342900">
              <a:lnSpc>
                <a:spcPct val="150000"/>
              </a:lnSpc>
              <a:buFont typeface="Arial" panose="020B0604020202020204" pitchFamily="34" charset="0"/>
              <a:buChar char="•"/>
            </a:pPr>
            <a:r>
              <a:rPr lang="en-GB" sz="2400" i="1" dirty="0"/>
              <a:t>I am interested in you.</a:t>
            </a:r>
          </a:p>
          <a:p>
            <a:pPr marL="342900" indent="-342900">
              <a:lnSpc>
                <a:spcPct val="150000"/>
              </a:lnSpc>
              <a:buFont typeface="Arial" panose="020B0604020202020204" pitchFamily="34" charset="0"/>
              <a:buChar char="•"/>
            </a:pPr>
            <a:r>
              <a:rPr lang="en-GB" sz="2400" i="1" dirty="0"/>
              <a:t>I want to relate to you, get to know you better.</a:t>
            </a:r>
          </a:p>
        </p:txBody>
      </p:sp>
    </p:spTree>
    <p:extLst>
      <p:ext uri="{BB962C8B-B14F-4D97-AF65-F5344CB8AC3E}">
        <p14:creationId xmlns:p14="http://schemas.microsoft.com/office/powerpoint/2010/main" val="41393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7030A0"/>
                </a:solidFill>
                <a:latin typeface="Cooper Black" panose="0208090404030B020404" pitchFamily="18" charset="77"/>
              </a:rPr>
              <a:t>Build Intimacy =</a:t>
            </a:r>
            <a:br>
              <a:rPr lang="en-US" sz="5400" b="1" dirty="0">
                <a:solidFill>
                  <a:srgbClr val="7030A0"/>
                </a:solidFill>
                <a:latin typeface="Cooper Black" panose="0208090404030B020404" pitchFamily="18" charset="77"/>
              </a:rPr>
            </a:br>
            <a:r>
              <a:rPr lang="en-US" sz="5400" b="1" dirty="0">
                <a:solidFill>
                  <a:srgbClr val="7030A0"/>
                </a:solidFill>
                <a:latin typeface="Cooper Black" panose="0208090404030B020404" pitchFamily="18" charset="77"/>
              </a:rPr>
              <a:t>“I” messaging</a:t>
            </a:r>
            <a:endParaRPr lang="en-US" sz="4800" b="1" dirty="0">
              <a:solidFill>
                <a:srgbClr val="7030A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5386090"/>
          </a:xfrm>
          <a:prstGeom prst="rect">
            <a:avLst/>
          </a:prstGeom>
          <a:noFill/>
        </p:spPr>
        <p:txBody>
          <a:bodyPr wrap="square" rtlCol="0">
            <a:spAutoFit/>
          </a:bodyPr>
          <a:lstStyle/>
          <a:p>
            <a:r>
              <a:rPr lang="en-US" sz="2400" b="1" dirty="0">
                <a:solidFill>
                  <a:srgbClr val="FF0000"/>
                </a:solidFill>
              </a:rPr>
              <a:t>In breakout rooms we are going to practice. So think of an example of a difficult issue to tackle and all try and put an I  message together even the 4</a:t>
            </a:r>
            <a:r>
              <a:rPr lang="en-US" sz="2400" b="1" baseline="30000" dirty="0">
                <a:solidFill>
                  <a:srgbClr val="FF0000"/>
                </a:solidFill>
              </a:rPr>
              <a:t>th</a:t>
            </a:r>
            <a:r>
              <a:rPr lang="en-US" sz="2400" b="1" dirty="0">
                <a:solidFill>
                  <a:srgbClr val="FF0000"/>
                </a:solidFill>
              </a:rPr>
              <a:t> step!</a:t>
            </a:r>
          </a:p>
          <a:p>
            <a:endParaRPr lang="en-US" sz="2400" b="1" dirty="0"/>
          </a:p>
          <a:p>
            <a:r>
              <a:rPr lang="en-US" sz="2400" b="1" dirty="0"/>
              <a:t>USE THE FORMULA ALL THE TIME UNTIL YOU GET GOOD – EVEN IF YOU FEEL AWKWARD    </a:t>
            </a:r>
          </a:p>
          <a:p>
            <a:pPr marL="571500" indent="-571500">
              <a:buFont typeface="Arial" panose="020B0604020202020204" pitchFamily="34" charset="0"/>
              <a:buChar char="•"/>
            </a:pPr>
            <a:endParaRPr lang="en-US" sz="3200" b="1" dirty="0"/>
          </a:p>
          <a:p>
            <a:pPr algn="ctr"/>
            <a:r>
              <a:rPr lang="en-US" sz="3200" b="1" dirty="0"/>
              <a:t>“I feel _______ when ___________because _________________”. </a:t>
            </a:r>
          </a:p>
          <a:p>
            <a:endParaRPr lang="en-US" sz="3200" b="1" dirty="0"/>
          </a:p>
          <a:p>
            <a:r>
              <a:rPr lang="en-US" sz="2400" b="1" dirty="0"/>
              <a:t>4) The really brave then make their needs/likes known by suggesting some alternatives.</a:t>
            </a:r>
          </a:p>
          <a:p>
            <a:endParaRPr lang="en-US" sz="3200" b="1" dirty="0"/>
          </a:p>
          <a:p>
            <a:pPr algn="ctr"/>
            <a:r>
              <a:rPr lang="en-US" sz="3200" b="1" dirty="0"/>
              <a:t>“So, I need _______” or “So could we  __________?”</a:t>
            </a:r>
          </a:p>
          <a:p>
            <a:r>
              <a:rPr lang="en-US" sz="2000" b="1" dirty="0">
                <a:solidFill>
                  <a:srgbClr val="FF0000"/>
                </a:solidFill>
              </a:rPr>
              <a:t>You have 15mins</a:t>
            </a:r>
            <a:r>
              <a:rPr lang="en-US" sz="3200" b="1" dirty="0"/>
              <a:t>	</a:t>
            </a:r>
          </a:p>
          <a:p>
            <a:pPr marL="571500" indent="-571500">
              <a:buFont typeface="Arial" panose="020B0604020202020204" pitchFamily="34" charset="0"/>
              <a:buChar char="•"/>
            </a:pPr>
            <a:endParaRPr lang="en-US" sz="3200" b="1" dirty="0"/>
          </a:p>
        </p:txBody>
      </p:sp>
      <p:sp>
        <p:nvSpPr>
          <p:cNvPr id="7" name="Right Triangle 6">
            <a:extLst>
              <a:ext uri="{FF2B5EF4-FFF2-40B4-BE49-F238E27FC236}">
                <a16:creationId xmlns:a16="http://schemas.microsoft.com/office/drawing/2014/main" id="{3D8E2636-7EC4-2847-9730-02824EC1CB1E}"/>
              </a:ext>
            </a:extLst>
          </p:cNvPr>
          <p:cNvSpPr/>
          <p:nvPr/>
        </p:nvSpPr>
        <p:spPr>
          <a:xfrm rot="16200000">
            <a:off x="11277600" y="5943600"/>
            <a:ext cx="914400" cy="914400"/>
          </a:xfrm>
          <a:prstGeom prst="r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9F91868-724E-0747-BF4E-6C97F5D9739B}"/>
              </a:ext>
            </a:extLst>
          </p:cNvPr>
          <p:cNvSpPr txBox="1"/>
          <p:nvPr/>
        </p:nvSpPr>
        <p:spPr>
          <a:xfrm>
            <a:off x="11470461" y="6400799"/>
            <a:ext cx="733169" cy="523220"/>
          </a:xfrm>
          <a:prstGeom prst="rect">
            <a:avLst/>
          </a:prstGeom>
          <a:noFill/>
        </p:spPr>
        <p:txBody>
          <a:bodyPr wrap="square" rtlCol="0">
            <a:spAutoFit/>
          </a:bodyPr>
          <a:lstStyle/>
          <a:p>
            <a:pPr algn="ctr"/>
            <a:r>
              <a:rPr lang="en-US" dirty="0">
                <a:solidFill>
                  <a:schemeClr val="bg1"/>
                </a:solidFill>
              </a:rPr>
              <a:t>BO </a:t>
            </a:r>
            <a:r>
              <a:rPr lang="en-US" sz="2800" b="1" dirty="0">
                <a:solidFill>
                  <a:schemeClr val="bg1"/>
                </a:solidFill>
                <a:latin typeface="Cooper Black" panose="0208090404030B020404" pitchFamily="18" charset="77"/>
              </a:rPr>
              <a:t>4</a:t>
            </a:r>
          </a:p>
        </p:txBody>
      </p:sp>
    </p:spTree>
    <p:extLst>
      <p:ext uri="{BB962C8B-B14F-4D97-AF65-F5344CB8AC3E}">
        <p14:creationId xmlns:p14="http://schemas.microsoft.com/office/powerpoint/2010/main" val="14938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FF0000"/>
                </a:solidFill>
                <a:latin typeface="Cooper Black" panose="0208090404030B020404" pitchFamily="18" charset="77"/>
              </a:rPr>
              <a:t>Hear like you’ve never heard before </a:t>
            </a:r>
            <a:endParaRPr lang="en-US" sz="4800" b="1" dirty="0">
              <a:solidFill>
                <a:srgbClr val="FF000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744056"/>
          </a:xfrm>
          <a:prstGeom prst="rect">
            <a:avLst/>
          </a:prstGeom>
          <a:noFill/>
        </p:spPr>
        <p:txBody>
          <a:bodyPr wrap="square" rtlCol="0">
            <a:spAutoFit/>
          </a:bodyPr>
          <a:lstStyle/>
          <a:p>
            <a:r>
              <a:rPr lang="en-US" b="1" i="1" dirty="0"/>
              <a:t>USE THESE SKILLS WHEN:</a:t>
            </a:r>
            <a:endParaRPr lang="en-GB" b="1" dirty="0"/>
          </a:p>
          <a:p>
            <a:pPr lvl="0"/>
            <a:r>
              <a:rPr lang="en-US" sz="3600" b="1" dirty="0"/>
              <a:t>When </a:t>
            </a:r>
            <a:r>
              <a:rPr lang="en-US" sz="3600" b="1" u="sng" dirty="0"/>
              <a:t>you hear or have strong feelings</a:t>
            </a:r>
            <a:r>
              <a:rPr lang="en-US" sz="3600" b="1" dirty="0"/>
              <a:t>.</a:t>
            </a:r>
            <a:endParaRPr lang="en-GB" sz="3600" b="1" dirty="0"/>
          </a:p>
          <a:p>
            <a:pPr lvl="0"/>
            <a:r>
              <a:rPr lang="en-GB" sz="3600" dirty="0"/>
              <a:t>When you are </a:t>
            </a:r>
            <a:r>
              <a:rPr lang="en-GB" sz="3600" b="1" u="sng" dirty="0"/>
              <a:t>confused</a:t>
            </a:r>
            <a:r>
              <a:rPr lang="en-GB" sz="3600" dirty="0"/>
              <a:t> about the message you’ve received.</a:t>
            </a:r>
          </a:p>
          <a:p>
            <a:pPr lvl="0"/>
            <a:r>
              <a:rPr lang="en-GB" sz="3600" dirty="0"/>
              <a:t>When the person clearly communicates </a:t>
            </a:r>
            <a:r>
              <a:rPr lang="en-GB" sz="3600" b="1" u="sng" dirty="0"/>
              <a:t>they have a problem</a:t>
            </a:r>
            <a:r>
              <a:rPr lang="en-GB" sz="3600" dirty="0"/>
              <a:t>.</a:t>
            </a:r>
          </a:p>
          <a:p>
            <a:pPr lvl="0"/>
            <a:r>
              <a:rPr lang="en-GB" sz="3600" dirty="0"/>
              <a:t>When you are </a:t>
            </a:r>
            <a:r>
              <a:rPr lang="en-GB" sz="3600" b="1" u="sng" dirty="0"/>
              <a:t>problem solving</a:t>
            </a:r>
            <a:r>
              <a:rPr lang="en-GB" sz="3600" dirty="0"/>
              <a:t>, like making plans or hearing another’s point of view in order to make a cooperative decision.</a:t>
            </a:r>
          </a:p>
          <a:p>
            <a:pPr marL="342900" indent="-342900">
              <a:lnSpc>
                <a:spcPct val="150000"/>
              </a:lnSpc>
              <a:buFont typeface="Arial" panose="020B0604020202020204" pitchFamily="34" charset="0"/>
              <a:buChar char="•"/>
            </a:pPr>
            <a:endParaRPr lang="en-GB" sz="2400" i="1" dirty="0"/>
          </a:p>
        </p:txBody>
      </p:sp>
    </p:spTree>
    <p:extLst>
      <p:ext uri="{BB962C8B-B14F-4D97-AF65-F5344CB8AC3E}">
        <p14:creationId xmlns:p14="http://schemas.microsoft.com/office/powerpoint/2010/main" val="5463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FF0000"/>
                </a:solidFill>
                <a:latin typeface="Cooper Black" panose="0208090404030B020404" pitchFamily="18" charset="77"/>
              </a:rPr>
              <a:t>Hear like you’ve never heard before </a:t>
            </a:r>
            <a:endParaRPr lang="en-US" sz="4800" b="1" dirty="0">
              <a:solidFill>
                <a:srgbClr val="FF000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647426"/>
          </a:xfrm>
          <a:prstGeom prst="rect">
            <a:avLst/>
          </a:prstGeom>
          <a:noFill/>
        </p:spPr>
        <p:txBody>
          <a:bodyPr wrap="square" rtlCol="0">
            <a:spAutoFit/>
          </a:bodyPr>
          <a:lstStyle/>
          <a:p>
            <a:pPr algn="ctr"/>
            <a:r>
              <a:rPr lang="en-GB" sz="4000" b="1" i="1" dirty="0"/>
              <a:t>Reflective listening = mirror back</a:t>
            </a:r>
            <a:endParaRPr lang="en-GB" sz="3600" b="1" i="1" dirty="0"/>
          </a:p>
          <a:p>
            <a:pPr algn="ctr"/>
            <a:r>
              <a:rPr lang="en-GB" sz="8000" b="1" i="1" dirty="0"/>
              <a:t>Gives you time to think and respond NOT react</a:t>
            </a:r>
          </a:p>
          <a:p>
            <a:pPr algn="ctr"/>
            <a:r>
              <a:rPr lang="en-GB" sz="3200" b="1" dirty="0"/>
              <a:t>helps the present message to really sink in</a:t>
            </a:r>
            <a:endParaRPr lang="en-GB" sz="3200" dirty="0"/>
          </a:p>
          <a:p>
            <a:pPr algn="ctr"/>
            <a:r>
              <a:rPr lang="en-GB" sz="3200" dirty="0"/>
              <a:t> </a:t>
            </a:r>
            <a:r>
              <a:rPr lang="en-GB" sz="3200" b="1" dirty="0"/>
              <a:t>enables you to respond and not react</a:t>
            </a:r>
            <a:endParaRPr lang="en-GB" sz="3200" dirty="0"/>
          </a:p>
          <a:p>
            <a:pPr algn="ctr"/>
            <a:r>
              <a:rPr lang="en-GB" sz="3200" dirty="0"/>
              <a:t> </a:t>
            </a:r>
            <a:r>
              <a:rPr lang="en-GB" sz="3200" b="1" dirty="0"/>
              <a:t>causes the message giver to hear the words they just gave you</a:t>
            </a:r>
            <a:endParaRPr lang="en-GB" sz="4800" b="1" i="1" dirty="0"/>
          </a:p>
        </p:txBody>
      </p:sp>
    </p:spTree>
    <p:extLst>
      <p:ext uri="{BB962C8B-B14F-4D97-AF65-F5344CB8AC3E}">
        <p14:creationId xmlns:p14="http://schemas.microsoft.com/office/powerpoint/2010/main" val="307572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FF0000"/>
                </a:solidFill>
                <a:latin typeface="Cooper Black" panose="0208090404030B020404" pitchFamily="18" charset="77"/>
              </a:rPr>
              <a:t>Hear like you’ve never heard before </a:t>
            </a:r>
            <a:endParaRPr lang="en-US" sz="4800" b="1" dirty="0">
              <a:solidFill>
                <a:srgbClr val="FF000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310896" y="1810871"/>
            <a:ext cx="11594234" cy="4519058"/>
          </a:xfrm>
          <a:prstGeom prst="rect">
            <a:avLst/>
          </a:prstGeom>
          <a:noFill/>
        </p:spPr>
        <p:txBody>
          <a:bodyPr wrap="square" rtlCol="0">
            <a:spAutoFit/>
          </a:bodyPr>
          <a:lstStyle/>
          <a:p>
            <a:pPr algn="ctr"/>
            <a:r>
              <a:rPr lang="en-GB" sz="4000" b="1" i="1" dirty="0"/>
              <a:t>Active listening</a:t>
            </a:r>
            <a:endParaRPr lang="en-GB" sz="3600" b="1" i="1" dirty="0"/>
          </a:p>
          <a:p>
            <a:pPr lvl="0">
              <a:lnSpc>
                <a:spcPct val="150000"/>
              </a:lnSpc>
            </a:pPr>
            <a:r>
              <a:rPr lang="en-GB" sz="2800" dirty="0"/>
              <a:t>Listen to the </a:t>
            </a:r>
            <a:r>
              <a:rPr lang="en-GB" sz="2800" b="1" dirty="0"/>
              <a:t>EMOTION </a:t>
            </a:r>
            <a:r>
              <a:rPr lang="en-GB" sz="2800" b="1" u="sng" dirty="0"/>
              <a:t>FIRST</a:t>
            </a:r>
            <a:r>
              <a:rPr lang="en-GB" sz="2800" dirty="0"/>
              <a:t> and </a:t>
            </a:r>
            <a:r>
              <a:rPr lang="en-GB" sz="2800" u="sng" dirty="0"/>
              <a:t>not the content</a:t>
            </a:r>
            <a:r>
              <a:rPr lang="en-GB" sz="2800" dirty="0"/>
              <a:t>.</a:t>
            </a:r>
          </a:p>
          <a:p>
            <a:pPr lvl="0">
              <a:lnSpc>
                <a:spcPct val="150000"/>
              </a:lnSpc>
            </a:pPr>
            <a:r>
              <a:rPr lang="en-GB" sz="2800" dirty="0"/>
              <a:t>Reflect the emotion to see if you’ve got it right.  “You sound excited”, “You seem hurt”,  “Frustrated?”</a:t>
            </a:r>
          </a:p>
          <a:p>
            <a:pPr lvl="0">
              <a:lnSpc>
                <a:spcPct val="150000"/>
              </a:lnSpc>
            </a:pPr>
            <a:r>
              <a:rPr lang="en-GB" sz="2800" dirty="0"/>
              <a:t>Draw out the feelings they have even if they don’t know what they are feeling.  In other words, listen, use reflective listening, nod, say “I get that”, when (and if) it’s appropriate ask if they want your take or input.</a:t>
            </a:r>
          </a:p>
        </p:txBody>
      </p:sp>
    </p:spTree>
    <p:extLst>
      <p:ext uri="{BB962C8B-B14F-4D97-AF65-F5344CB8AC3E}">
        <p14:creationId xmlns:p14="http://schemas.microsoft.com/office/powerpoint/2010/main" val="6422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Autofit/>
          </a:bodyPr>
          <a:lstStyle/>
          <a:p>
            <a:r>
              <a:rPr lang="en-US" sz="5400" b="1" dirty="0">
                <a:solidFill>
                  <a:srgbClr val="FF0000"/>
                </a:solidFill>
                <a:latin typeface="Cooper Black" panose="0208090404030B020404" pitchFamily="18" charset="77"/>
              </a:rPr>
              <a:t>Hear like you’ve never heard before </a:t>
            </a:r>
            <a:endParaRPr lang="en-US" sz="4800" b="1" dirty="0">
              <a:solidFill>
                <a:srgbClr val="FF0000"/>
              </a:solidFill>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7" name="Right Triangle 6">
            <a:extLst>
              <a:ext uri="{FF2B5EF4-FFF2-40B4-BE49-F238E27FC236}">
                <a16:creationId xmlns:a16="http://schemas.microsoft.com/office/drawing/2014/main" id="{7C42836A-3F53-E448-8A76-1246591583D1}"/>
              </a:ext>
            </a:extLst>
          </p:cNvPr>
          <p:cNvSpPr/>
          <p:nvPr/>
        </p:nvSpPr>
        <p:spPr>
          <a:xfrm rot="16200000">
            <a:off x="11277600" y="5943600"/>
            <a:ext cx="914400" cy="914400"/>
          </a:xfrm>
          <a:prstGeom prst="r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0EA6E71-FCB5-3343-AAB7-0CFB021E5F77}"/>
              </a:ext>
            </a:extLst>
          </p:cNvPr>
          <p:cNvSpPr txBox="1"/>
          <p:nvPr/>
        </p:nvSpPr>
        <p:spPr>
          <a:xfrm>
            <a:off x="11470461" y="6400799"/>
            <a:ext cx="733169" cy="523220"/>
          </a:xfrm>
          <a:prstGeom prst="rect">
            <a:avLst/>
          </a:prstGeom>
          <a:noFill/>
        </p:spPr>
        <p:txBody>
          <a:bodyPr wrap="square" rtlCol="0">
            <a:spAutoFit/>
          </a:bodyPr>
          <a:lstStyle/>
          <a:p>
            <a:pPr algn="ctr"/>
            <a:r>
              <a:rPr lang="en-US" dirty="0">
                <a:solidFill>
                  <a:schemeClr val="bg1"/>
                </a:solidFill>
              </a:rPr>
              <a:t>BO </a:t>
            </a:r>
            <a:r>
              <a:rPr lang="en-US" sz="2800" b="1" dirty="0">
                <a:solidFill>
                  <a:schemeClr val="bg1"/>
                </a:solidFill>
                <a:latin typeface="Cooper Black" panose="0208090404030B020404" pitchFamily="18" charset="77"/>
              </a:rPr>
              <a:t>5</a:t>
            </a:r>
          </a:p>
        </p:txBody>
      </p:sp>
      <p:graphicFrame>
        <p:nvGraphicFramePr>
          <p:cNvPr id="3" name="Table 2">
            <a:extLst>
              <a:ext uri="{FF2B5EF4-FFF2-40B4-BE49-F238E27FC236}">
                <a16:creationId xmlns:a16="http://schemas.microsoft.com/office/drawing/2014/main" id="{BB0EC32B-81CC-1541-824F-205F45A16D93}"/>
              </a:ext>
            </a:extLst>
          </p:cNvPr>
          <p:cNvGraphicFramePr>
            <a:graphicFrameLocks noGrp="1"/>
          </p:cNvGraphicFramePr>
          <p:nvPr>
            <p:extLst>
              <p:ext uri="{D42A27DB-BD31-4B8C-83A1-F6EECF244321}">
                <p14:modId xmlns:p14="http://schemas.microsoft.com/office/powerpoint/2010/main" val="1569692571"/>
              </p:ext>
            </p:extLst>
          </p:nvPr>
        </p:nvGraphicFramePr>
        <p:xfrm>
          <a:off x="558800" y="1656500"/>
          <a:ext cx="10718800" cy="5069763"/>
        </p:xfrm>
        <a:graphic>
          <a:graphicData uri="http://schemas.openxmlformats.org/drawingml/2006/table">
            <a:tbl>
              <a:tblPr firstRow="1" firstCol="1" bandRow="1" bandCol="1">
                <a:tableStyleId>{5C22544A-7EE6-4342-B048-85BDC9FD1C3A}</a:tableStyleId>
              </a:tblPr>
              <a:tblGrid>
                <a:gridCol w="2679700">
                  <a:extLst>
                    <a:ext uri="{9D8B030D-6E8A-4147-A177-3AD203B41FA5}">
                      <a16:colId xmlns:a16="http://schemas.microsoft.com/office/drawing/2014/main" val="1828121665"/>
                    </a:ext>
                  </a:extLst>
                </a:gridCol>
                <a:gridCol w="2679700">
                  <a:extLst>
                    <a:ext uri="{9D8B030D-6E8A-4147-A177-3AD203B41FA5}">
                      <a16:colId xmlns:a16="http://schemas.microsoft.com/office/drawing/2014/main" val="2519214408"/>
                    </a:ext>
                  </a:extLst>
                </a:gridCol>
                <a:gridCol w="2679700">
                  <a:extLst>
                    <a:ext uri="{9D8B030D-6E8A-4147-A177-3AD203B41FA5}">
                      <a16:colId xmlns:a16="http://schemas.microsoft.com/office/drawing/2014/main" val="461205662"/>
                    </a:ext>
                  </a:extLst>
                </a:gridCol>
                <a:gridCol w="2679700">
                  <a:extLst>
                    <a:ext uri="{9D8B030D-6E8A-4147-A177-3AD203B41FA5}">
                      <a16:colId xmlns:a16="http://schemas.microsoft.com/office/drawing/2014/main" val="3367885053"/>
                    </a:ext>
                  </a:extLst>
                </a:gridCol>
              </a:tblGrid>
              <a:tr h="444505">
                <a:tc>
                  <a:txBody>
                    <a:bodyPr/>
                    <a:lstStyle/>
                    <a:p>
                      <a:pPr algn="ctr">
                        <a:spcAft>
                          <a:spcPts val="0"/>
                        </a:spcAft>
                      </a:pPr>
                      <a:r>
                        <a:rPr lang="en-GB" sz="1400" kern="50" dirty="0">
                          <a:effectLst/>
                        </a:rPr>
                        <a:t>THEY SAY</a:t>
                      </a:r>
                      <a:endParaRPr lang="en-GB"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1400" kern="50" dirty="0">
                          <a:effectLst/>
                        </a:rPr>
                        <a:t>THEY ARE</a:t>
                      </a:r>
                    </a:p>
                    <a:p>
                      <a:pPr algn="ctr">
                        <a:spcAft>
                          <a:spcPts val="0"/>
                        </a:spcAft>
                      </a:pPr>
                      <a:r>
                        <a:rPr lang="en-GB" sz="1400" kern="50" dirty="0">
                          <a:effectLst/>
                        </a:rPr>
                        <a:t>FEELING</a:t>
                      </a:r>
                      <a:endParaRPr lang="en-GB"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1400" kern="50" dirty="0">
                          <a:effectLst/>
                        </a:rPr>
                        <a:t>ACTIVE  LISTENING</a:t>
                      </a:r>
                    </a:p>
                    <a:p>
                      <a:pPr algn="ctr">
                        <a:spcAft>
                          <a:spcPts val="0"/>
                        </a:spcAft>
                      </a:pPr>
                      <a:r>
                        <a:rPr lang="en-GB" sz="1400" kern="50" dirty="0">
                          <a:effectLst/>
                        </a:rPr>
                        <a:t>RESPONSE</a:t>
                      </a:r>
                      <a:endParaRPr lang="en-GB" sz="14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1400" kern="50" dirty="0">
                          <a:effectLst/>
                        </a:rPr>
                        <a:t>MORE  APPROPRIATE</a:t>
                      </a:r>
                    </a:p>
                    <a:p>
                      <a:pPr algn="ctr">
                        <a:spcAft>
                          <a:spcPts val="0"/>
                        </a:spcAft>
                      </a:pPr>
                      <a:r>
                        <a:rPr lang="en-GB" sz="1400" kern="50" dirty="0">
                          <a:effectLst/>
                        </a:rPr>
                        <a:t>RESPONSE</a:t>
                      </a:r>
                    </a:p>
                  </a:txBody>
                  <a:tcPr marL="38851" marR="38851" marT="0" marB="0" anchor="ctr"/>
                </a:tc>
                <a:extLst>
                  <a:ext uri="{0D108BD9-81ED-4DB2-BD59-A6C34878D82A}">
                    <a16:rowId xmlns:a16="http://schemas.microsoft.com/office/drawing/2014/main" val="28780705"/>
                  </a:ext>
                </a:extLst>
              </a:tr>
              <a:tr h="571506">
                <a:tc>
                  <a:txBody>
                    <a:bodyPr/>
                    <a:lstStyle/>
                    <a:p>
                      <a:pPr algn="ctr">
                        <a:spcAft>
                          <a:spcPts val="0"/>
                        </a:spcAft>
                      </a:pPr>
                      <a:r>
                        <a:rPr lang="en-GB" sz="1050" kern="50" dirty="0">
                          <a:effectLst/>
                        </a:rPr>
                        <a:t>“I can’t figure it out.</a:t>
                      </a:r>
                    </a:p>
                    <a:p>
                      <a:pPr algn="ctr">
                        <a:spcAft>
                          <a:spcPts val="0"/>
                        </a:spcAft>
                      </a:pPr>
                      <a:r>
                        <a:rPr lang="en-GB" sz="1050" kern="50" dirty="0">
                          <a:effectLst/>
                        </a:rPr>
                        <a:t>I’m stupid. I give up.”</a:t>
                      </a:r>
                    </a:p>
                  </a:txBody>
                  <a:tcPr marL="38851" marR="38851" marT="0" marB="0" anchor="ctr"/>
                </a:tc>
                <a:tc>
                  <a:txBody>
                    <a:bodyPr/>
                    <a:lstStyle/>
                    <a:p>
                      <a:pPr algn="ctr">
                        <a:spcAft>
                          <a:spcPts val="0"/>
                        </a:spcAft>
                      </a:pPr>
                      <a:r>
                        <a:rPr lang="en-GB" sz="1200" kern="50" dirty="0">
                          <a:effectLst/>
                        </a:rPr>
                        <a:t>1. Stumped</a:t>
                      </a:r>
                    </a:p>
                    <a:p>
                      <a:pPr algn="ctr">
                        <a:spcAft>
                          <a:spcPts val="0"/>
                        </a:spcAft>
                      </a:pPr>
                      <a:r>
                        <a:rPr lang="en-GB" sz="1200" kern="50" dirty="0">
                          <a:effectLst/>
                        </a:rPr>
                        <a:t>2. Discouraged</a:t>
                      </a:r>
                      <a:endParaRPr lang="en-GB" sz="12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1200" kern="50" dirty="0">
                          <a:effectLst/>
                        </a:rPr>
                        <a:t>“You sound discouraged.”</a:t>
                      </a:r>
                      <a:endParaRPr lang="en-GB" sz="12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1200" kern="50" dirty="0">
                          <a:effectLst/>
                        </a:rPr>
                        <a:t>“You sound discouraged.”</a:t>
                      </a:r>
                    </a:p>
                    <a:p>
                      <a:pPr algn="ctr">
                        <a:spcAft>
                          <a:spcPts val="0"/>
                        </a:spcAft>
                      </a:pPr>
                      <a:r>
                        <a:rPr lang="en-GB" sz="1200" kern="50" dirty="0">
                          <a:effectLst/>
                        </a:rPr>
                        <a:t>(The Active Listening response is the most appropriate.)</a:t>
                      </a:r>
                      <a:endParaRPr lang="en-GB" sz="12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2811279502"/>
                  </a:ext>
                </a:extLst>
              </a:tr>
              <a:tr h="710919">
                <a:tc>
                  <a:txBody>
                    <a:bodyPr/>
                    <a:lstStyle/>
                    <a:p>
                      <a:pPr algn="ctr">
                        <a:spcAft>
                          <a:spcPts val="0"/>
                        </a:spcAft>
                      </a:pPr>
                      <a:r>
                        <a:rPr lang="en-GB" sz="1050" kern="50" dirty="0">
                          <a:effectLst/>
                        </a:rPr>
                        <a:t> “Don’t ask me what’s wrong. You should know.  Figure it out.”</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2978801663"/>
                  </a:ext>
                </a:extLst>
              </a:tr>
              <a:tr h="455880">
                <a:tc>
                  <a:txBody>
                    <a:bodyPr/>
                    <a:lstStyle/>
                    <a:p>
                      <a:pPr algn="ctr">
                        <a:spcAft>
                          <a:spcPts val="0"/>
                        </a:spcAft>
                      </a:pPr>
                      <a:r>
                        <a:rPr lang="en-GB" sz="1050" kern="50" dirty="0">
                          <a:effectLst/>
                        </a:rPr>
                        <a:t> “Am I doing this right?”</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3171910097"/>
                  </a:ext>
                </a:extLst>
              </a:tr>
              <a:tr h="473946">
                <a:tc>
                  <a:txBody>
                    <a:bodyPr/>
                    <a:lstStyle/>
                    <a:p>
                      <a:pPr algn="ctr">
                        <a:spcAft>
                          <a:spcPts val="0"/>
                        </a:spcAft>
                      </a:pPr>
                      <a:r>
                        <a:rPr lang="en-GB" sz="1050" kern="50" dirty="0">
                          <a:effectLst/>
                        </a:rPr>
                        <a:t> “Dear, I took out the trash.”</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3700514754"/>
                  </a:ext>
                </a:extLst>
              </a:tr>
              <a:tr h="710919">
                <a:tc>
                  <a:txBody>
                    <a:bodyPr/>
                    <a:lstStyle/>
                    <a:p>
                      <a:pPr algn="ctr">
                        <a:spcAft>
                          <a:spcPts val="0"/>
                        </a:spcAft>
                      </a:pPr>
                      <a:r>
                        <a:rPr lang="en-GB" sz="1050" kern="50" dirty="0">
                          <a:effectLst/>
                        </a:rPr>
                        <a:t> “They are my friends. You don’t even know them you think you do.”</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372412983"/>
                  </a:ext>
                </a:extLst>
              </a:tr>
              <a:tr h="455880">
                <a:tc>
                  <a:txBody>
                    <a:bodyPr/>
                    <a:lstStyle/>
                    <a:p>
                      <a:pPr algn="ctr">
                        <a:spcAft>
                          <a:spcPts val="0"/>
                        </a:spcAft>
                      </a:pPr>
                      <a:r>
                        <a:rPr lang="en-GB" sz="1050" kern="50" dirty="0">
                          <a:effectLst/>
                        </a:rPr>
                        <a:t> “You are a lazy pig.”</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2023894701"/>
                  </a:ext>
                </a:extLst>
              </a:tr>
              <a:tr h="473946">
                <a:tc>
                  <a:txBody>
                    <a:bodyPr/>
                    <a:lstStyle/>
                    <a:p>
                      <a:pPr algn="ctr">
                        <a:spcAft>
                          <a:spcPts val="0"/>
                        </a:spcAft>
                      </a:pPr>
                      <a:r>
                        <a:rPr lang="en-GB" sz="1050" kern="50" dirty="0">
                          <a:effectLst/>
                        </a:rPr>
                        <a:t>“I smashed those guys and won the game!”</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1670436366"/>
                  </a:ext>
                </a:extLst>
              </a:tr>
              <a:tr h="166689">
                <a:tc>
                  <a:txBody>
                    <a:bodyPr/>
                    <a:lstStyle/>
                    <a:p>
                      <a:pPr algn="ctr">
                        <a:spcAft>
                          <a:spcPts val="0"/>
                        </a:spcAft>
                      </a:pPr>
                      <a:r>
                        <a:rPr lang="en-GB" sz="1050" kern="50" dirty="0">
                          <a:effectLst/>
                        </a:rPr>
                        <a:t>“What time is dinner?”</a:t>
                      </a:r>
                      <a:endParaRPr lang="en-GB" sz="105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1352577569"/>
                  </a:ext>
                </a:extLst>
              </a:tr>
              <a:tr h="368600">
                <a:tc>
                  <a:txBody>
                    <a:bodyPr/>
                    <a:lstStyle/>
                    <a:p>
                      <a:pPr algn="ctr">
                        <a:spcAft>
                          <a:spcPts val="0"/>
                        </a:spcAft>
                      </a:pPr>
                      <a:r>
                        <a:rPr lang="en-GB" sz="1050" kern="50" dirty="0">
                          <a:effectLst/>
                        </a:rPr>
                        <a:t>“You always accuse me of lying.”</a:t>
                      </a: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1339447257"/>
                  </a:ext>
                </a:extLst>
              </a:tr>
              <a:tr h="236973">
                <a:tc>
                  <a:txBody>
                    <a:bodyPr/>
                    <a:lstStyle/>
                    <a:p>
                      <a:pPr algn="ctr">
                        <a:spcAft>
                          <a:spcPts val="0"/>
                        </a:spcAft>
                      </a:pPr>
                      <a:r>
                        <a:rPr lang="en-GB" sz="1050" kern="50" dirty="0">
                          <a:effectLst/>
                        </a:rPr>
                        <a:t>“I am so mad I could kill somebody.”</a:t>
                      </a:r>
                      <a:endParaRPr lang="en-GB" sz="105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a:effectLst/>
                        </a:rPr>
                        <a:t> </a:t>
                      </a:r>
                      <a:endParaRPr lang="en-GB" sz="700" kern="5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tc>
                  <a:txBody>
                    <a:bodyPr/>
                    <a:lstStyle/>
                    <a:p>
                      <a:pPr algn="ctr">
                        <a:spcAft>
                          <a:spcPts val="0"/>
                        </a:spcAft>
                      </a:pPr>
                      <a:r>
                        <a:rPr lang="en-GB" sz="700" kern="50" dirty="0">
                          <a:effectLst/>
                        </a:rPr>
                        <a:t> </a:t>
                      </a:r>
                      <a:endParaRPr lang="en-GB" sz="700" kern="50" dirty="0">
                        <a:effectLst/>
                        <a:latin typeface="Times New Roman" panose="02020603050405020304" pitchFamily="18" charset="0"/>
                        <a:ea typeface="SimSun" panose="02010600030101010101" pitchFamily="2" charset="-122"/>
                        <a:cs typeface="Mangal" panose="02040503050203030202" pitchFamily="18" charset="0"/>
                      </a:endParaRPr>
                    </a:p>
                  </a:txBody>
                  <a:tcPr marL="38851" marR="38851" marT="0" marB="0" anchor="ctr"/>
                </a:tc>
                <a:extLst>
                  <a:ext uri="{0D108BD9-81ED-4DB2-BD59-A6C34878D82A}">
                    <a16:rowId xmlns:a16="http://schemas.microsoft.com/office/drawing/2014/main" val="213090224"/>
                  </a:ext>
                </a:extLst>
              </a:tr>
            </a:tbl>
          </a:graphicData>
        </a:graphic>
      </p:graphicFrame>
    </p:spTree>
    <p:extLst>
      <p:ext uri="{BB962C8B-B14F-4D97-AF65-F5344CB8AC3E}">
        <p14:creationId xmlns:p14="http://schemas.microsoft.com/office/powerpoint/2010/main" val="427291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930587" y="101101"/>
            <a:ext cx="7100048" cy="1426665"/>
          </a:xfrm>
        </p:spPr>
        <p:txBody>
          <a:bodyPr>
            <a:normAutofit/>
          </a:bodyPr>
          <a:lstStyle/>
          <a:p>
            <a:r>
              <a:rPr lang="en-US" sz="4000" b="1" dirty="0">
                <a:latin typeface="Cooper Black" panose="0208090404030B020404" pitchFamily="18" charset="77"/>
              </a:rPr>
              <a:t>Secret Codebooks</a:t>
            </a: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91330A6-67E6-9A4D-A896-1383C6723298}"/>
              </a:ext>
            </a:extLst>
          </p:cNvPr>
          <p:cNvSpPr txBox="1"/>
          <p:nvPr/>
        </p:nvSpPr>
        <p:spPr>
          <a:xfrm>
            <a:off x="717176" y="2886635"/>
            <a:ext cx="10668000" cy="2800767"/>
          </a:xfrm>
          <a:prstGeom prst="rect">
            <a:avLst/>
          </a:prstGeom>
          <a:noFill/>
        </p:spPr>
        <p:txBody>
          <a:bodyPr wrap="square" rtlCol="0">
            <a:spAutoFit/>
          </a:bodyPr>
          <a:lstStyle/>
          <a:p>
            <a:pPr algn="ctr"/>
            <a:r>
              <a:rPr lang="en-GB" sz="4000" b="1" dirty="0"/>
              <a:t>Powerful phrase</a:t>
            </a:r>
          </a:p>
          <a:p>
            <a:pPr algn="ctr"/>
            <a:endParaRPr lang="en-GB" sz="4000" b="1" dirty="0"/>
          </a:p>
          <a:p>
            <a:pPr algn="ctr"/>
            <a:r>
              <a:rPr lang="en-GB" sz="9600" b="1" dirty="0">
                <a:solidFill>
                  <a:srgbClr val="FF0000"/>
                </a:solidFill>
              </a:rPr>
              <a:t>“I’m wondering if….”</a:t>
            </a:r>
            <a:endParaRPr lang="en-GB" sz="8000" b="1" dirty="0">
              <a:solidFill>
                <a:srgbClr val="FF0000"/>
              </a:solidFill>
            </a:endParaRPr>
          </a:p>
        </p:txBody>
      </p:sp>
    </p:spTree>
    <p:extLst>
      <p:ext uri="{BB962C8B-B14F-4D97-AF65-F5344CB8AC3E}">
        <p14:creationId xmlns:p14="http://schemas.microsoft.com/office/powerpoint/2010/main" val="12671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930587" y="101101"/>
            <a:ext cx="7100048" cy="1426665"/>
          </a:xfrm>
        </p:spPr>
        <p:txBody>
          <a:bodyPr>
            <a:normAutofit/>
          </a:bodyPr>
          <a:lstStyle/>
          <a:p>
            <a:r>
              <a:rPr lang="en-US" sz="3200" b="1" dirty="0">
                <a:latin typeface="Cooper Black" panose="0208090404030B020404" pitchFamily="18" charset="77"/>
              </a:rPr>
              <a:t>Learning a new style -  not easy</a:t>
            </a: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91330A6-67E6-9A4D-A896-1383C6723298}"/>
              </a:ext>
            </a:extLst>
          </p:cNvPr>
          <p:cNvSpPr txBox="1"/>
          <p:nvPr/>
        </p:nvSpPr>
        <p:spPr>
          <a:xfrm>
            <a:off x="735106" y="1810871"/>
            <a:ext cx="10668000" cy="4893647"/>
          </a:xfrm>
          <a:prstGeom prst="rect">
            <a:avLst/>
          </a:prstGeom>
          <a:noFill/>
        </p:spPr>
        <p:txBody>
          <a:bodyPr wrap="square" rtlCol="0">
            <a:spAutoFit/>
          </a:bodyPr>
          <a:lstStyle/>
          <a:p>
            <a:r>
              <a:rPr lang="en-GB" sz="2400" b="1" dirty="0"/>
              <a:t>Proverbs 15:1 TPT</a:t>
            </a:r>
          </a:p>
          <a:p>
            <a:r>
              <a:rPr lang="en-GB" sz="2400" dirty="0"/>
              <a:t>Respond gently when you are confronted and you’ll defuse the rage of another. Responding with sharp, cutting words will only make it worse. Don’t you know that being angry can ruin the testimony of even the wisest of men? TPT</a:t>
            </a:r>
          </a:p>
          <a:p>
            <a:endParaRPr lang="en-GB" sz="2400" dirty="0"/>
          </a:p>
          <a:p>
            <a:r>
              <a:rPr lang="en-GB" sz="2400" b="1" dirty="0"/>
              <a:t>Proverbs 21:23 TPT</a:t>
            </a:r>
          </a:p>
          <a:p>
            <a:r>
              <a:rPr lang="en-GB" sz="2400" dirty="0"/>
              <a:t>Watch your words and be careful what you say, and you’ll be surprised how few troubles you’ll have.</a:t>
            </a:r>
          </a:p>
          <a:p>
            <a:endParaRPr lang="en-GB" sz="2400" dirty="0"/>
          </a:p>
          <a:p>
            <a:r>
              <a:rPr lang="en-GB" sz="2400" b="1" dirty="0"/>
              <a:t>Proverbs 16:23 TPT</a:t>
            </a:r>
          </a:p>
          <a:p>
            <a:r>
              <a:rPr lang="en-GB" sz="2400" dirty="0"/>
              <a:t>Nothing is more appealing than speaking beautiful, life-giving words.</a:t>
            </a:r>
            <a:br>
              <a:rPr lang="en-GB" sz="2400" dirty="0"/>
            </a:br>
            <a:r>
              <a:rPr lang="en-GB" sz="2400" dirty="0"/>
              <a:t>For they release sweetness to our souls</a:t>
            </a:r>
            <a:br>
              <a:rPr lang="en-GB" sz="2400" dirty="0"/>
            </a:br>
            <a:r>
              <a:rPr lang="en-GB" sz="2400" dirty="0"/>
              <a:t>and inner healing to our spirits.</a:t>
            </a:r>
          </a:p>
        </p:txBody>
      </p:sp>
    </p:spTree>
    <p:extLst>
      <p:ext uri="{BB962C8B-B14F-4D97-AF65-F5344CB8AC3E}">
        <p14:creationId xmlns:p14="http://schemas.microsoft.com/office/powerpoint/2010/main" val="263759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930587" y="101101"/>
            <a:ext cx="7100048" cy="1426665"/>
          </a:xfrm>
        </p:spPr>
        <p:txBody>
          <a:bodyPr>
            <a:normAutofit/>
          </a:bodyPr>
          <a:lstStyle/>
          <a:p>
            <a:r>
              <a:rPr lang="en-US" sz="4000" b="1" dirty="0">
                <a:latin typeface="Cooper Black" panose="0208090404030B020404" pitchFamily="18" charset="77"/>
              </a:rPr>
              <a:t>Practice I’m wondering if</a:t>
            </a: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91330A6-67E6-9A4D-A896-1383C6723298}"/>
              </a:ext>
            </a:extLst>
          </p:cNvPr>
          <p:cNvSpPr txBox="1"/>
          <p:nvPr/>
        </p:nvSpPr>
        <p:spPr>
          <a:xfrm>
            <a:off x="376517" y="1828799"/>
            <a:ext cx="10668000" cy="4585871"/>
          </a:xfrm>
          <a:prstGeom prst="rect">
            <a:avLst/>
          </a:prstGeom>
          <a:noFill/>
        </p:spPr>
        <p:txBody>
          <a:bodyPr wrap="square" rtlCol="0">
            <a:spAutoFit/>
          </a:bodyPr>
          <a:lstStyle/>
          <a:p>
            <a:r>
              <a:rPr lang="en-GB" sz="4000" b="1" dirty="0"/>
              <a:t>Into breakout rooms</a:t>
            </a:r>
          </a:p>
          <a:p>
            <a:r>
              <a:rPr lang="en-GB" sz="3200" b="1" dirty="0"/>
              <a:t>Leader is going to ask you to private message some suggestions of arguments or difficulties you can suggest to roleplay. </a:t>
            </a:r>
          </a:p>
          <a:p>
            <a:r>
              <a:rPr lang="en-GB" sz="2800" b="1" dirty="0">
                <a:solidFill>
                  <a:srgbClr val="FF0000"/>
                </a:solidFill>
              </a:rPr>
              <a:t>Choose a couple of volunteers and private message the leader one of them with the issue to talk about and the get the other person to practice asking and find out the root issue</a:t>
            </a:r>
          </a:p>
          <a:p>
            <a:pPr algn="ctr"/>
            <a:r>
              <a:rPr lang="en-GB" sz="3200" b="1" dirty="0">
                <a:solidFill>
                  <a:srgbClr val="7030A0"/>
                </a:solidFill>
              </a:rPr>
              <a:t>I was wondering if… </a:t>
            </a:r>
          </a:p>
          <a:p>
            <a:r>
              <a:rPr lang="en-GB" sz="3200" b="1" dirty="0">
                <a:solidFill>
                  <a:srgbClr val="FF0000"/>
                </a:solidFill>
              </a:rPr>
              <a:t>You have 10 mins repeat if you have time</a:t>
            </a:r>
            <a:endParaRPr lang="en-GB" sz="6600" b="1" dirty="0">
              <a:solidFill>
                <a:srgbClr val="FF0000"/>
              </a:solidFill>
            </a:endParaRPr>
          </a:p>
        </p:txBody>
      </p:sp>
      <p:sp>
        <p:nvSpPr>
          <p:cNvPr id="3" name="Right Triangle 2">
            <a:extLst>
              <a:ext uri="{FF2B5EF4-FFF2-40B4-BE49-F238E27FC236}">
                <a16:creationId xmlns:a16="http://schemas.microsoft.com/office/drawing/2014/main" id="{EBF48B89-A57F-0644-AC0F-41E6DE4270B3}"/>
              </a:ext>
            </a:extLst>
          </p:cNvPr>
          <p:cNvSpPr/>
          <p:nvPr/>
        </p:nvSpPr>
        <p:spPr>
          <a:xfrm rot="16200000">
            <a:off x="11277600" y="5943600"/>
            <a:ext cx="914400" cy="914400"/>
          </a:xfrm>
          <a:prstGeom prst="r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15FCEFD-657B-2D42-901D-BC13FE447ED7}"/>
              </a:ext>
            </a:extLst>
          </p:cNvPr>
          <p:cNvSpPr txBox="1"/>
          <p:nvPr/>
        </p:nvSpPr>
        <p:spPr>
          <a:xfrm>
            <a:off x="11470461" y="6400799"/>
            <a:ext cx="733169" cy="523220"/>
          </a:xfrm>
          <a:prstGeom prst="rect">
            <a:avLst/>
          </a:prstGeom>
          <a:noFill/>
        </p:spPr>
        <p:txBody>
          <a:bodyPr wrap="square" rtlCol="0">
            <a:spAutoFit/>
          </a:bodyPr>
          <a:lstStyle/>
          <a:p>
            <a:pPr algn="ctr"/>
            <a:r>
              <a:rPr lang="en-US" dirty="0">
                <a:solidFill>
                  <a:schemeClr val="bg1"/>
                </a:solidFill>
              </a:rPr>
              <a:t>BO </a:t>
            </a:r>
            <a:r>
              <a:rPr lang="en-US" sz="2800" b="1" dirty="0">
                <a:solidFill>
                  <a:schemeClr val="bg1"/>
                </a:solidFill>
                <a:latin typeface="Cooper Black" panose="0208090404030B020404" pitchFamily="18" charset="77"/>
              </a:rPr>
              <a:t>1</a:t>
            </a:r>
          </a:p>
        </p:txBody>
      </p:sp>
    </p:spTree>
    <p:extLst>
      <p:ext uri="{BB962C8B-B14F-4D97-AF65-F5344CB8AC3E}">
        <p14:creationId xmlns:p14="http://schemas.microsoft.com/office/powerpoint/2010/main" val="40885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161362" y="2408398"/>
            <a:ext cx="5755343" cy="2880779"/>
          </a:xfrm>
        </p:spPr>
        <p:txBody>
          <a:bodyPr>
            <a:normAutofit/>
          </a:bodyPr>
          <a:lstStyle/>
          <a:p>
            <a:r>
              <a:rPr lang="en-US" sz="8800" b="1" dirty="0">
                <a:latin typeface="Cooper Black" panose="0208090404030B020404" pitchFamily="18" charset="77"/>
              </a:rPr>
              <a:t>Feelings: </a:t>
            </a:r>
            <a:br>
              <a:rPr lang="en-US" b="1" dirty="0">
                <a:latin typeface="Cooper Black" panose="0208090404030B020404" pitchFamily="18" charset="77"/>
              </a:rPr>
            </a:br>
            <a:r>
              <a:rPr lang="en-US" sz="3600" b="1" dirty="0">
                <a:latin typeface="Cooper Black" panose="0208090404030B020404" pitchFamily="18" charset="77"/>
              </a:rPr>
              <a:t>the dirty little secret of </a:t>
            </a:r>
            <a:br>
              <a:rPr lang="en-US" sz="3600" b="1" dirty="0">
                <a:latin typeface="Cooper Black" panose="0208090404030B020404" pitchFamily="18" charset="77"/>
              </a:rPr>
            </a:br>
            <a:r>
              <a:rPr lang="en-US" sz="3600" b="1" dirty="0">
                <a:latin typeface="Cooper Black" panose="0208090404030B020404" pitchFamily="18" charset="77"/>
              </a:rPr>
              <a:t>communication</a:t>
            </a:r>
            <a:endParaRPr lang="en-US"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pic>
        <p:nvPicPr>
          <p:cNvPr id="3" name="Picture 2">
            <a:extLst>
              <a:ext uri="{FF2B5EF4-FFF2-40B4-BE49-F238E27FC236}">
                <a16:creationId xmlns:a16="http://schemas.microsoft.com/office/drawing/2014/main" id="{008466E5-D60B-2144-BB5F-6CE36BA12538}"/>
              </a:ext>
            </a:extLst>
          </p:cNvPr>
          <p:cNvPicPr>
            <a:picLocks noChangeAspect="1"/>
          </p:cNvPicPr>
          <p:nvPr/>
        </p:nvPicPr>
        <p:blipFill rotWithShape="1">
          <a:blip r:embed="rId3"/>
          <a:srcRect l="15944" t="11212" r="16086" b="8949"/>
          <a:stretch/>
        </p:blipFill>
        <p:spPr>
          <a:xfrm>
            <a:off x="6311153" y="-1"/>
            <a:ext cx="5880847" cy="6883389"/>
          </a:xfrm>
          <a:prstGeom prst="rect">
            <a:avLst/>
          </a:prstGeom>
        </p:spPr>
      </p:pic>
    </p:spTree>
    <p:extLst>
      <p:ext uri="{BB962C8B-B14F-4D97-AF65-F5344CB8AC3E}">
        <p14:creationId xmlns:p14="http://schemas.microsoft.com/office/powerpoint/2010/main" val="87333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rmAutofit fontScale="90000"/>
          </a:bodyPr>
          <a:lstStyle/>
          <a:p>
            <a:r>
              <a:rPr lang="en-US" sz="6600" b="1" dirty="0">
                <a:latin typeface="Cooper Black" panose="0208090404030B020404" pitchFamily="18" charset="77"/>
              </a:rPr>
              <a:t>Feelings: </a:t>
            </a:r>
            <a:br>
              <a:rPr lang="en-US" sz="5400" b="1" dirty="0">
                <a:latin typeface="Cooper Black" panose="0208090404030B020404" pitchFamily="18" charset="77"/>
              </a:rPr>
            </a:br>
            <a:r>
              <a:rPr lang="en-US" sz="2800" b="1" dirty="0">
                <a:latin typeface="Cooper Black" panose="0208090404030B020404" pitchFamily="18" charset="77"/>
              </a:rPr>
              <a:t>the dirty little secret of communication</a:t>
            </a:r>
            <a:endParaRPr lang="en-US" sz="5400"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0668000" cy="5016758"/>
          </a:xfrm>
          <a:prstGeom prst="rect">
            <a:avLst/>
          </a:prstGeom>
          <a:noFill/>
        </p:spPr>
        <p:txBody>
          <a:bodyPr wrap="square" rtlCol="0">
            <a:spAutoFit/>
          </a:bodyPr>
          <a:lstStyle/>
          <a:p>
            <a:r>
              <a:rPr lang="en-GB" sz="3200" b="1" dirty="0"/>
              <a:t>4 main feelings</a:t>
            </a:r>
          </a:p>
          <a:p>
            <a:r>
              <a:rPr lang="en-GB" sz="7200" b="1" dirty="0"/>
              <a:t>GLAD</a:t>
            </a:r>
          </a:p>
          <a:p>
            <a:r>
              <a:rPr lang="en-GB" sz="7200" b="1" dirty="0"/>
              <a:t>SAD</a:t>
            </a:r>
          </a:p>
          <a:p>
            <a:r>
              <a:rPr lang="en-GB" sz="7200" b="1" dirty="0"/>
              <a:t>MAD</a:t>
            </a:r>
          </a:p>
          <a:p>
            <a:r>
              <a:rPr lang="en-GB" sz="7200" b="1" dirty="0"/>
              <a:t>AFRAID</a:t>
            </a:r>
          </a:p>
        </p:txBody>
      </p:sp>
      <p:sp>
        <p:nvSpPr>
          <p:cNvPr id="4" name="TextBox 3">
            <a:extLst>
              <a:ext uri="{FF2B5EF4-FFF2-40B4-BE49-F238E27FC236}">
                <a16:creationId xmlns:a16="http://schemas.microsoft.com/office/drawing/2014/main" id="{EE74E0C9-DBCF-FA43-931C-5F5EC3C25E5F}"/>
              </a:ext>
            </a:extLst>
          </p:cNvPr>
          <p:cNvSpPr txBox="1"/>
          <p:nvPr/>
        </p:nvSpPr>
        <p:spPr>
          <a:xfrm>
            <a:off x="5862918" y="2169459"/>
            <a:ext cx="5809129" cy="3970318"/>
          </a:xfrm>
          <a:prstGeom prst="rect">
            <a:avLst/>
          </a:prstGeom>
          <a:noFill/>
        </p:spPr>
        <p:txBody>
          <a:bodyPr wrap="square" rtlCol="0">
            <a:spAutoFit/>
          </a:bodyPr>
          <a:lstStyle/>
          <a:p>
            <a:pPr lvl="0"/>
            <a:r>
              <a:rPr lang="en-GB" sz="3600" i="1" dirty="0"/>
              <a:t>For any feeling you have there are many possibilities about how you can express it.  </a:t>
            </a:r>
          </a:p>
          <a:p>
            <a:pPr lvl="0"/>
            <a:endParaRPr lang="en-GB" sz="3600" i="1" dirty="0"/>
          </a:p>
          <a:p>
            <a:pPr lvl="0"/>
            <a:r>
              <a:rPr lang="en-GB" sz="3600" b="1" i="1" dirty="0"/>
              <a:t>“Say” the negative feelings if you need to, </a:t>
            </a:r>
          </a:p>
          <a:p>
            <a:pPr lvl="0"/>
            <a:r>
              <a:rPr lang="en-GB" sz="3600" b="1" i="1" dirty="0"/>
              <a:t>but “Display” the good ones.</a:t>
            </a:r>
          </a:p>
        </p:txBody>
      </p:sp>
    </p:spTree>
    <p:extLst>
      <p:ext uri="{BB962C8B-B14F-4D97-AF65-F5344CB8AC3E}">
        <p14:creationId xmlns:p14="http://schemas.microsoft.com/office/powerpoint/2010/main" val="40787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rmAutofit fontScale="90000"/>
          </a:bodyPr>
          <a:lstStyle/>
          <a:p>
            <a:r>
              <a:rPr lang="en-US" sz="6600" b="1" dirty="0">
                <a:latin typeface="Cooper Black" panose="0208090404030B020404" pitchFamily="18" charset="77"/>
              </a:rPr>
              <a:t>Feelings: </a:t>
            </a:r>
            <a:br>
              <a:rPr lang="en-US" sz="5400" b="1" dirty="0">
                <a:latin typeface="Cooper Black" panose="0208090404030B020404" pitchFamily="18" charset="77"/>
              </a:rPr>
            </a:br>
            <a:r>
              <a:rPr lang="en-US" sz="2800" b="1" dirty="0">
                <a:latin typeface="Cooper Black" panose="0208090404030B020404" pitchFamily="18" charset="77"/>
              </a:rPr>
              <a:t>the dirty little secret of communication</a:t>
            </a:r>
            <a:endParaRPr lang="en-US" sz="5400"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735106" y="1810871"/>
            <a:ext cx="10668000" cy="4524315"/>
          </a:xfrm>
          <a:prstGeom prst="rect">
            <a:avLst/>
          </a:prstGeom>
          <a:noFill/>
        </p:spPr>
        <p:txBody>
          <a:bodyPr wrap="square" rtlCol="0">
            <a:spAutoFit/>
          </a:bodyPr>
          <a:lstStyle/>
          <a:p>
            <a:pPr marL="514350" lvl="0" indent="-514350">
              <a:buFont typeface="+mj-lt"/>
              <a:buAutoNum type="arabicPeriod"/>
            </a:pPr>
            <a:r>
              <a:rPr lang="en-GB" sz="3200" dirty="0"/>
              <a:t>Your head will often lie to you about what you are feeling–YOUR BODY USUALLY WON’T. (Neither will the Holy Spirit.)</a:t>
            </a:r>
          </a:p>
          <a:p>
            <a:pPr marL="514350" lvl="0" indent="-514350">
              <a:buFont typeface="+mj-lt"/>
              <a:buAutoNum type="arabicPeriod"/>
            </a:pPr>
            <a:r>
              <a:rPr lang="en-GB" sz="3200" dirty="0"/>
              <a:t>The more hidden your feelings are from yourself and others, the less alive you are.</a:t>
            </a:r>
          </a:p>
          <a:p>
            <a:pPr marL="514350" lvl="0" indent="-514350">
              <a:buFont typeface="+mj-lt"/>
              <a:buAutoNum type="arabicPeriod"/>
            </a:pPr>
            <a:r>
              <a:rPr lang="en-GB" sz="3200" dirty="0"/>
              <a:t>Hiding a significant feeling = create a “hidden agenda” + block communication</a:t>
            </a:r>
          </a:p>
          <a:p>
            <a:pPr marL="514350" lvl="0" indent="-514350">
              <a:buFont typeface="+mj-lt"/>
              <a:buAutoNum type="arabicPeriod"/>
            </a:pPr>
            <a:r>
              <a:rPr lang="en-GB" sz="3200" dirty="0"/>
              <a:t>It takes as much energy to hide and deny feelings as it does to work through them. </a:t>
            </a:r>
          </a:p>
          <a:p>
            <a:pPr marL="514350" lvl="0" indent="-514350">
              <a:buFont typeface="+mj-lt"/>
              <a:buAutoNum type="arabicPeriod"/>
            </a:pPr>
            <a:r>
              <a:rPr lang="en-GB" sz="3200" dirty="0"/>
              <a:t>SHARING FEELINGS BUILDS INTIMACY. </a:t>
            </a:r>
          </a:p>
        </p:txBody>
      </p:sp>
    </p:spTree>
    <p:extLst>
      <p:ext uri="{BB962C8B-B14F-4D97-AF65-F5344CB8AC3E}">
        <p14:creationId xmlns:p14="http://schemas.microsoft.com/office/powerpoint/2010/main" val="33210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2FDA-E093-FA4F-AEAD-A3D4BDA9F93F}"/>
              </a:ext>
            </a:extLst>
          </p:cNvPr>
          <p:cNvSpPr>
            <a:spLocks noGrp="1"/>
          </p:cNvSpPr>
          <p:nvPr>
            <p:ph type="title"/>
          </p:nvPr>
        </p:nvSpPr>
        <p:spPr>
          <a:xfrm>
            <a:off x="4658660" y="1"/>
            <a:ext cx="7246470" cy="1527766"/>
          </a:xfrm>
        </p:spPr>
        <p:txBody>
          <a:bodyPr>
            <a:normAutofit fontScale="90000"/>
          </a:bodyPr>
          <a:lstStyle/>
          <a:p>
            <a:r>
              <a:rPr lang="en-US" sz="6600" b="1" dirty="0">
                <a:latin typeface="Cooper Black" panose="0208090404030B020404" pitchFamily="18" charset="77"/>
              </a:rPr>
              <a:t>Feelings: </a:t>
            </a:r>
            <a:br>
              <a:rPr lang="en-US" sz="5400" b="1" dirty="0">
                <a:latin typeface="Cooper Black" panose="0208090404030B020404" pitchFamily="18" charset="77"/>
              </a:rPr>
            </a:br>
            <a:r>
              <a:rPr lang="en-US" sz="2800" b="1" dirty="0">
                <a:latin typeface="Cooper Black" panose="0208090404030B020404" pitchFamily="18" charset="77"/>
              </a:rPr>
              <a:t>the dirty little secret of communication</a:t>
            </a:r>
            <a:endParaRPr lang="en-US" sz="5400" b="1" dirty="0">
              <a:latin typeface="Cooper Black" panose="0208090404030B020404" pitchFamily="18" charset="77"/>
            </a:endParaRPr>
          </a:p>
        </p:txBody>
      </p:sp>
      <p:pic>
        <p:nvPicPr>
          <p:cNvPr id="5" name="Picture 4">
            <a:extLst>
              <a:ext uri="{FF2B5EF4-FFF2-40B4-BE49-F238E27FC236}">
                <a16:creationId xmlns:a16="http://schemas.microsoft.com/office/drawing/2014/main" id="{A79395FD-F9D8-2240-8C14-70A6BE2565CA}"/>
              </a:ext>
            </a:extLst>
          </p:cNvPr>
          <p:cNvPicPr>
            <a:picLocks noChangeAspect="1"/>
          </p:cNvPicPr>
          <p:nvPr/>
        </p:nvPicPr>
        <p:blipFill>
          <a:blip r:embed="rId2"/>
          <a:stretch>
            <a:fillRect/>
          </a:stretch>
        </p:blipFill>
        <p:spPr>
          <a:xfrm>
            <a:off x="0" y="0"/>
            <a:ext cx="4658659" cy="1527766"/>
          </a:xfrm>
          <a:prstGeom prst="rect">
            <a:avLst/>
          </a:prstGeom>
        </p:spPr>
      </p:pic>
      <p:sp>
        <p:nvSpPr>
          <p:cNvPr id="6" name="TextBox 5">
            <a:extLst>
              <a:ext uri="{FF2B5EF4-FFF2-40B4-BE49-F238E27FC236}">
                <a16:creationId xmlns:a16="http://schemas.microsoft.com/office/drawing/2014/main" id="{B2CEC19D-090F-BD4A-A9BF-2580A3DD3D32}"/>
              </a:ext>
            </a:extLst>
          </p:cNvPr>
          <p:cNvSpPr txBox="1"/>
          <p:nvPr/>
        </p:nvSpPr>
        <p:spPr>
          <a:xfrm>
            <a:off x="197224" y="1380860"/>
            <a:ext cx="11994776" cy="5477140"/>
          </a:xfrm>
          <a:prstGeom prst="rect">
            <a:avLst/>
          </a:prstGeom>
          <a:noFill/>
        </p:spPr>
        <p:txBody>
          <a:bodyPr wrap="square" rtlCol="0">
            <a:spAutoFit/>
          </a:bodyPr>
          <a:lstStyle/>
          <a:p>
            <a:pPr marL="742950" lvl="0" indent="-742950">
              <a:lnSpc>
                <a:spcPct val="200000"/>
              </a:lnSpc>
              <a:buFont typeface="+mj-lt"/>
              <a:buAutoNum type="arabicPeriod"/>
            </a:pPr>
            <a:r>
              <a:rPr lang="en-GB" sz="3600" dirty="0"/>
              <a:t>Mind readers don’t exist. - So we must talk to one another</a:t>
            </a:r>
          </a:p>
          <a:p>
            <a:pPr marL="742950" lvl="0" indent="-742950">
              <a:lnSpc>
                <a:spcPct val="200000"/>
              </a:lnSpc>
              <a:buFont typeface="+mj-lt"/>
              <a:buAutoNum type="arabicPeriod"/>
            </a:pPr>
            <a:r>
              <a:rPr lang="en-GB" sz="3600" dirty="0"/>
              <a:t>Grow = Trusting others with feelings &amp; thoughts  </a:t>
            </a:r>
          </a:p>
          <a:p>
            <a:pPr marL="742950" lvl="0" indent="-742950">
              <a:lnSpc>
                <a:spcPct val="200000"/>
              </a:lnSpc>
              <a:buFont typeface="+mj-lt"/>
              <a:buAutoNum type="arabicPeriod"/>
            </a:pPr>
            <a:r>
              <a:rPr lang="en-GB" sz="3600" dirty="0"/>
              <a:t>TURN THE OTHER CHEEK</a:t>
            </a:r>
          </a:p>
          <a:p>
            <a:pPr marL="742950" lvl="0" indent="-742950">
              <a:lnSpc>
                <a:spcPct val="200000"/>
              </a:lnSpc>
              <a:buFont typeface="+mj-lt"/>
              <a:buAutoNum type="arabicPeriod"/>
            </a:pPr>
            <a:r>
              <a:rPr lang="en-GB" sz="3600" dirty="0"/>
              <a:t>The truth may be “hard”, but it doesn’t have to be “harsh” </a:t>
            </a:r>
          </a:p>
          <a:p>
            <a:pPr marL="742950" lvl="0" indent="-742950">
              <a:lnSpc>
                <a:spcPct val="200000"/>
              </a:lnSpc>
              <a:buFont typeface="+mj-lt"/>
              <a:buAutoNum type="arabicPeriod"/>
            </a:pPr>
            <a:r>
              <a:rPr lang="en-GB" sz="3600" dirty="0"/>
              <a:t>Take responsibility for your feelings</a:t>
            </a:r>
          </a:p>
        </p:txBody>
      </p:sp>
    </p:spTree>
    <p:extLst>
      <p:ext uri="{BB962C8B-B14F-4D97-AF65-F5344CB8AC3E}">
        <p14:creationId xmlns:p14="http://schemas.microsoft.com/office/powerpoint/2010/main" val="227150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1854</Words>
  <Application>Microsoft Macintosh PowerPoint</Application>
  <PresentationFormat>Widescreen</PresentationFormat>
  <Paragraphs>237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SimSun</vt:lpstr>
      <vt:lpstr>Arial</vt:lpstr>
      <vt:lpstr>Calibri</vt:lpstr>
      <vt:lpstr>Calibri Light</vt:lpstr>
      <vt:lpstr>Cooper Black</vt:lpstr>
      <vt:lpstr>Mangal</vt:lpstr>
      <vt:lpstr>Times New Roman</vt:lpstr>
      <vt:lpstr>Office Theme</vt:lpstr>
      <vt:lpstr>PowerPoint Presentation</vt:lpstr>
      <vt:lpstr>You can communicate well</vt:lpstr>
      <vt:lpstr>Secret Codebooks</vt:lpstr>
      <vt:lpstr>Learning a new style -  not easy</vt:lpstr>
      <vt:lpstr>Practice I’m wondering if</vt:lpstr>
      <vt:lpstr>Feelings:  the dirty little secret of  communication</vt:lpstr>
      <vt:lpstr>Feelings:  the dirty little secret of communication</vt:lpstr>
      <vt:lpstr>Feelings:  the dirty little secret of communication</vt:lpstr>
      <vt:lpstr>Feelings:  the dirty little secret of communication</vt:lpstr>
      <vt:lpstr>Feelings:  the dirty little secret of communication</vt:lpstr>
      <vt:lpstr>Feelings:  the dirty little secret of communication</vt:lpstr>
      <vt:lpstr>Practice - Feelings</vt:lpstr>
      <vt:lpstr>COMMUNICATION STRATERGIES</vt:lpstr>
      <vt:lpstr>COMMUNICATION STRATERGIES</vt:lpstr>
      <vt:lpstr>Build Intimacy = “I” messaging</vt:lpstr>
      <vt:lpstr>Build Intimacy = “I” messaging</vt:lpstr>
      <vt:lpstr>Build Intimacy = “I” messaging</vt:lpstr>
      <vt:lpstr>Build Intimacy = “I” messaging</vt:lpstr>
      <vt:lpstr>Build Intimacy = “I” messaging</vt:lpstr>
      <vt:lpstr>Build Intimacy = “I” messaging</vt:lpstr>
      <vt:lpstr>Build Intimacy = “I” messaging</vt:lpstr>
      <vt:lpstr>Build Intimacy = “I” messaging</vt:lpstr>
      <vt:lpstr>Build Intimacy = “I” messaging</vt:lpstr>
      <vt:lpstr>Build Intimacy = “I” messaging</vt:lpstr>
      <vt:lpstr>Hear like you’ve never heard before </vt:lpstr>
      <vt:lpstr>Hear like you’ve never heard before </vt:lpstr>
      <vt:lpstr>Hear like you’ve never heard before </vt:lpstr>
      <vt:lpstr>Hear like you’ve never heard before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19</cp:revision>
  <dcterms:created xsi:type="dcterms:W3CDTF">2021-01-29T11:58:39Z</dcterms:created>
  <dcterms:modified xsi:type="dcterms:W3CDTF">2021-01-30T13:34:36Z</dcterms:modified>
</cp:coreProperties>
</file>